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4"/>
  </p:sldMasterIdLst>
  <p:notesMasterIdLst>
    <p:notesMasterId r:id="rId14"/>
  </p:notesMasterIdLst>
  <p:sldIdLst>
    <p:sldId id="2654" r:id="rId5"/>
    <p:sldId id="2620" r:id="rId6"/>
    <p:sldId id="2649" r:id="rId7"/>
    <p:sldId id="2650" r:id="rId8"/>
    <p:sldId id="2623" r:id="rId9"/>
    <p:sldId id="2651" r:id="rId10"/>
    <p:sldId id="2453" r:id="rId11"/>
    <p:sldId id="2653" r:id="rId12"/>
    <p:sldId id="298" r:id="rId13"/>
  </p:sldIdLst>
  <p:sldSz cx="17881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4AA21C4-A678-4F02-B743-DB6D3A9D5020}">
          <p14:sldIdLst>
            <p14:sldId id="2654"/>
            <p14:sldId id="2620"/>
            <p14:sldId id="2649"/>
            <p14:sldId id="2650"/>
            <p14:sldId id="2623"/>
            <p14:sldId id="2651"/>
            <p14:sldId id="2453"/>
            <p14:sldId id="2653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88" userDrawn="1">
          <p15:clr>
            <a:srgbClr val="A4A3A4"/>
          </p15:clr>
        </p15:guide>
        <p15:guide id="2" pos="563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14E4A9-A672-B3F6-E7E9-65D698D46D7A}" name="Amy Liao" initials="AL" userId="S::minliao@microsoft.com::497a3b27-1ef1-450d-9dc5-a5f39a9d456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ven Tokuno" initials="DT" lastIdx="2" clrIdx="0"/>
  <p:cmAuthor id="2" name="Tafara" initials="T" lastIdx="1" clrIdx="1">
    <p:extLst>
      <p:ext uri="{19B8F6BF-5375-455C-9EA6-DF929625EA0E}">
        <p15:presenceInfo xmlns:p15="http://schemas.microsoft.com/office/powerpoint/2012/main" userId="Tafara" providerId="None"/>
      </p:ext>
    </p:extLst>
  </p:cmAuthor>
  <p:cmAuthor id="3" name="Angus Dorrington" initials="AD" lastIdx="1" clrIdx="2">
    <p:extLst>
      <p:ext uri="{19B8F6BF-5375-455C-9EA6-DF929625EA0E}">
        <p15:presenceInfo xmlns:p15="http://schemas.microsoft.com/office/powerpoint/2012/main" userId="S::angus.dorrington@livearena.com::6d52ede0-82e9-4c54-a7c2-3227e2206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D4"/>
    <a:srgbClr val="FFB900"/>
    <a:srgbClr val="F6F7F9"/>
    <a:srgbClr val="44657D"/>
    <a:srgbClr val="557389"/>
    <a:srgbClr val="D83B01"/>
    <a:srgbClr val="FF00FF"/>
    <a:srgbClr val="2F2F2F"/>
    <a:srgbClr val="50E6FF"/>
    <a:srgbClr val="007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4694"/>
  </p:normalViewPr>
  <p:slideViewPr>
    <p:cSldViewPr snapToGrid="0">
      <p:cViewPr varScale="1">
        <p:scale>
          <a:sx n="79" d="100"/>
          <a:sy n="79" d="100"/>
        </p:scale>
        <p:origin x="856" y="224"/>
      </p:cViewPr>
      <p:guideLst>
        <p:guide orient="horz" pos="2488"/>
        <p:guide pos="56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8B09A-A38A-3B4E-ADB1-0D81F0DFED70}" type="datetimeFigureOut">
              <a:rPr lang="en-US" smtClean="0"/>
              <a:t>2/13/23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BE59A-3FDD-4442-80EB-B8F1A8DE9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69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FBE59A-3FDD-4442-80EB-B8F1A8DE9F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8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Education, är nog inte rätt animeringar för formatet.  //Jag tror att det är rätt, </a:t>
            </a:r>
            <a:r>
              <a:rPr lang="sv-SE" err="1"/>
              <a:t>iaf</a:t>
            </a:r>
            <a:r>
              <a:rPr lang="sv-SE"/>
              <a:t> samma som vi haft tidigare/JE</a:t>
            </a:r>
          </a:p>
          <a:p>
            <a:br>
              <a:rPr lang="sv-SE"/>
            </a:br>
            <a:r>
              <a:rPr lang="sv-SE"/>
              <a:t>Same meeting destination, svårt att se texten i bilden, gäller på sätt och vis alla dessa texter i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BE59A-3FDD-4442-80EB-B8F1A8DE9F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19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BE59A-3FDD-4442-80EB-B8F1A8DE9F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780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BE59A-3FDD-4442-80EB-B8F1A8DE9F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23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BE59A-3FDD-4442-80EB-B8F1A8DE9F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830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BE59A-3FDD-4442-80EB-B8F1A8DE9F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16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1DCD767-8FF3-9D42-BA7C-041DE213C148}"/>
              </a:ext>
            </a:extLst>
          </p:cNvPr>
          <p:cNvSpPr/>
          <p:nvPr userDrawn="1"/>
        </p:nvSpPr>
        <p:spPr>
          <a:xfrm>
            <a:off x="0" y="8195225"/>
            <a:ext cx="17881600" cy="186317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40"/>
          </a:p>
        </p:txBody>
      </p:sp>
      <p:pic>
        <p:nvPicPr>
          <p:cNvPr id="10" name="Bildobjekt 9" descr="En bild som visar person, utomhus, sport, spelare&#10;&#10;Automatiskt genererad beskrivning">
            <a:extLst>
              <a:ext uri="{FF2B5EF4-FFF2-40B4-BE49-F238E27FC236}">
                <a16:creationId xmlns:a16="http://schemas.microsoft.com/office/drawing/2014/main" id="{D8D65904-2C2F-0D41-A7FD-F15E051A4A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 b="13258"/>
          <a:stretch/>
        </p:blipFill>
        <p:spPr>
          <a:xfrm flipH="1">
            <a:off x="0" y="-100615"/>
            <a:ext cx="17881600" cy="8314844"/>
          </a:xfrm>
          <a:prstGeom prst="rect">
            <a:avLst/>
          </a:prstGeom>
        </p:spPr>
      </p:pic>
      <p:pic>
        <p:nvPicPr>
          <p:cNvPr id="13" name="Bildobjekt 6">
            <a:extLst>
              <a:ext uri="{FF2B5EF4-FFF2-40B4-BE49-F238E27FC236}">
                <a16:creationId xmlns:a16="http://schemas.microsoft.com/office/drawing/2014/main" id="{2FED25B6-B93B-3145-BEB0-C4F65EB85A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854" y="112743"/>
            <a:ext cx="5085994" cy="1615862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308A5D-7FCE-5049-8242-A746D13A50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205" y="7165607"/>
            <a:ext cx="16376009" cy="1278570"/>
          </a:xfrm>
        </p:spPr>
        <p:txBody>
          <a:bodyPr>
            <a:normAutofit/>
          </a:bodyPr>
          <a:lstStyle>
            <a:lvl1pPr marL="0" indent="0">
              <a:buNone/>
              <a:defRPr sz="6453">
                <a:latin typeface="+mj-lt"/>
              </a:defRPr>
            </a:lvl1pPr>
            <a:lvl2pPr marL="670575" indent="0">
              <a:buNone/>
              <a:defRPr/>
            </a:lvl2pPr>
            <a:lvl3pPr marL="1341150" indent="0">
              <a:buNone/>
              <a:defRPr/>
            </a:lvl3pPr>
            <a:lvl4pPr marL="2011726" indent="0">
              <a:buNone/>
              <a:defRPr/>
            </a:lvl4pPr>
            <a:lvl5pPr marL="2682301" indent="0">
              <a:buNone/>
              <a:defRPr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65332EE-0642-954A-ACDB-2405A7BFC508}"/>
              </a:ext>
            </a:extLst>
          </p:cNvPr>
          <p:cNvSpPr txBox="1"/>
          <p:nvPr userDrawn="1"/>
        </p:nvSpPr>
        <p:spPr>
          <a:xfrm>
            <a:off x="959207" y="8262673"/>
            <a:ext cx="16376009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70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4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Calibri"/>
              </a:rPr>
              <a:t>AI Producer and Microsoft Teams turns anyone into a professional Broadcaster. Fully Automated.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A5755D1-E113-B84C-AA10-0ACE43873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7"/>
          <a:stretch/>
        </p:blipFill>
        <p:spPr>
          <a:xfrm>
            <a:off x="14602606" y="9019581"/>
            <a:ext cx="2527300" cy="46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34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56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335288" indent="-335288">
              <a:buClr>
                <a:schemeClr val="bg2">
                  <a:lumMod val="75000"/>
                </a:schemeClr>
              </a:buClr>
              <a:buSzPct val="110000"/>
              <a:buFont typeface="Wingdings" pitchFamily="2" charset="2"/>
              <a:buChar char="§"/>
              <a:defRPr sz="3520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05863" indent="-335288">
              <a:buClr>
                <a:schemeClr val="bg2">
                  <a:lumMod val="75000"/>
                </a:schemeClr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6438" indent="-335288">
              <a:buClr>
                <a:schemeClr val="bg2">
                  <a:lumMod val="75000"/>
                </a:schemeClr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47013" indent="-335288">
              <a:buClr>
                <a:schemeClr val="bg2">
                  <a:lumMod val="75000"/>
                </a:schemeClr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17589" indent="-335288">
              <a:buClr>
                <a:schemeClr val="bg2">
                  <a:lumMod val="75000"/>
                </a:schemeClr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 noProof="0"/>
              <a:t>Third</a:t>
            </a:r>
            <a:r>
              <a:rPr lang="en-US"/>
              <a:t>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5DA06D46-7897-4746-96E4-A15E95EBF9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9360" y="1586447"/>
            <a:ext cx="15422880" cy="8932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6" name="Rektangel 41">
            <a:extLst>
              <a:ext uri="{FF2B5EF4-FFF2-40B4-BE49-F238E27FC236}">
                <a16:creationId xmlns:a16="http://schemas.microsoft.com/office/drawing/2014/main" id="{3E941A90-A3CB-4842-96E1-5EA953072408}"/>
              </a:ext>
            </a:extLst>
          </p:cNvPr>
          <p:cNvSpPr/>
          <p:nvPr userDrawn="1"/>
        </p:nvSpPr>
        <p:spPr>
          <a:xfrm>
            <a:off x="0" y="9165168"/>
            <a:ext cx="17881600" cy="8932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800" b="1" i="0">
              <a:solidFill>
                <a:srgbClr val="44657D"/>
              </a:solidFill>
              <a:latin typeface="Arial" panose="020B060402020202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025B408-455D-9941-9D89-03D50CFDAB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77554" y="9495379"/>
            <a:ext cx="3089366" cy="23496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DB79D3D-6CE9-4E45-A0F8-E6A03EB3AC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460" y="9139056"/>
            <a:ext cx="2754071" cy="87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1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and Content, logo upp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335288" indent="-335288">
              <a:buClr>
                <a:schemeClr val="bg2">
                  <a:lumMod val="75000"/>
                </a:schemeClr>
              </a:buClr>
              <a:buSzPct val="110000"/>
              <a:buFont typeface="Wingdings" pitchFamily="2" charset="2"/>
              <a:buChar char="§"/>
              <a:defRPr sz="3520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05860" indent="-335288">
              <a:buClr>
                <a:schemeClr val="bg2">
                  <a:lumMod val="75000"/>
                </a:schemeClr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6432" indent="-335288">
              <a:buClr>
                <a:schemeClr val="bg2">
                  <a:lumMod val="75000"/>
                </a:schemeClr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47005" indent="-335288">
              <a:buClr>
                <a:schemeClr val="bg2">
                  <a:lumMod val="75000"/>
                </a:schemeClr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17577" indent="-335288">
              <a:buClr>
                <a:schemeClr val="bg2">
                  <a:lumMod val="75000"/>
                </a:schemeClr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 noProof="0"/>
              <a:t>Third</a:t>
            </a:r>
            <a:r>
              <a:rPr lang="en-US"/>
              <a:t>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5DA06D46-7897-4746-96E4-A15E95EBF9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9360" y="1586448"/>
            <a:ext cx="15422880" cy="8932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6CCC29C-A738-2749-9294-0BDDF5C67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81775" y="377484"/>
            <a:ext cx="3763883" cy="1195816"/>
          </a:xfrm>
          <a:prstGeom prst="rect">
            <a:avLst/>
          </a:prstGeom>
        </p:spPr>
      </p:pic>
      <p:sp>
        <p:nvSpPr>
          <p:cNvPr id="6" name="Rektangel 41">
            <a:extLst>
              <a:ext uri="{FF2B5EF4-FFF2-40B4-BE49-F238E27FC236}">
                <a16:creationId xmlns:a16="http://schemas.microsoft.com/office/drawing/2014/main" id="{3E941A90-A3CB-4842-96E1-5EA953072408}"/>
              </a:ext>
            </a:extLst>
          </p:cNvPr>
          <p:cNvSpPr/>
          <p:nvPr userDrawn="1"/>
        </p:nvSpPr>
        <p:spPr>
          <a:xfrm>
            <a:off x="0" y="9165170"/>
            <a:ext cx="17881600" cy="8932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800" b="1" i="0">
              <a:solidFill>
                <a:srgbClr val="44657D"/>
              </a:solidFill>
              <a:latin typeface="Arial" panose="020B060402020202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025B408-455D-9941-9D89-03D50CFDAB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77554" y="9440515"/>
            <a:ext cx="3089366" cy="23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12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sp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41">
            <a:extLst>
              <a:ext uri="{FF2B5EF4-FFF2-40B4-BE49-F238E27FC236}">
                <a16:creationId xmlns:a16="http://schemas.microsoft.com/office/drawing/2014/main" id="{3E941A90-A3CB-4842-96E1-5EA953072408}"/>
              </a:ext>
            </a:extLst>
          </p:cNvPr>
          <p:cNvSpPr/>
          <p:nvPr userDrawn="1"/>
        </p:nvSpPr>
        <p:spPr>
          <a:xfrm>
            <a:off x="0" y="9165168"/>
            <a:ext cx="17881600" cy="8932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800" b="1" i="0">
              <a:solidFill>
                <a:srgbClr val="44657D"/>
              </a:solidFill>
              <a:latin typeface="Arial" panose="020B0604020202020204" pitchFamily="34" charset="0"/>
            </a:endParaRP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F98B4886-8D6C-5C47-9791-BAA8E0FCA1B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229360" y="710142"/>
            <a:ext cx="6785043" cy="177884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9B90A1A0-863B-4449-B0EA-6575DC57F667}"/>
              </a:ext>
            </a:extLst>
          </p:cNvPr>
          <p:cNvSpPr txBox="1"/>
          <p:nvPr userDrawn="1"/>
        </p:nvSpPr>
        <p:spPr>
          <a:xfrm>
            <a:off x="1229361" y="2730715"/>
            <a:ext cx="2664734" cy="453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70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347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Calibri"/>
              </a:rPr>
              <a:t>Region/Country: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AE4D9952-C8D8-604B-B67F-80C4BE1BCBE5}"/>
              </a:ext>
            </a:extLst>
          </p:cNvPr>
          <p:cNvSpPr txBox="1"/>
          <p:nvPr userDrawn="1"/>
        </p:nvSpPr>
        <p:spPr>
          <a:xfrm>
            <a:off x="1229360" y="3296247"/>
            <a:ext cx="3957381" cy="453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347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Calibri"/>
              </a:rPr>
              <a:t>Deal size/package, value: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10F8A859-89F1-6843-A83A-C6F898F17EB8}"/>
              </a:ext>
            </a:extLst>
          </p:cNvPr>
          <p:cNvSpPr txBox="1"/>
          <p:nvPr userDrawn="1"/>
        </p:nvSpPr>
        <p:spPr>
          <a:xfrm>
            <a:off x="1229361" y="3861779"/>
            <a:ext cx="4070487" cy="453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70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347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Calibri"/>
              </a:rPr>
              <a:t>Contacts: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1DB56A5A-F019-2C49-9253-A4713F41D18C}"/>
              </a:ext>
            </a:extLst>
          </p:cNvPr>
          <p:cNvSpPr txBox="1"/>
          <p:nvPr userDrawn="1"/>
        </p:nvSpPr>
        <p:spPr>
          <a:xfrm>
            <a:off x="1229361" y="4992843"/>
            <a:ext cx="4070487" cy="453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70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347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Calibri"/>
              </a:rPr>
              <a:t>Co-</a:t>
            </a:r>
            <a:r>
              <a:rPr lang="sv-SE" sz="2347" b="1" i="0" kern="1200" err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Calibri"/>
              </a:rPr>
              <a:t>Sell</a:t>
            </a:r>
            <a:r>
              <a:rPr lang="sv-SE" sz="2347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Calibri"/>
              </a:rPr>
              <a:t> Microsoft: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CDFD80B5-DD91-1040-B7B5-C4720B204BCC}"/>
              </a:ext>
            </a:extLst>
          </p:cNvPr>
          <p:cNvSpPr txBox="1"/>
          <p:nvPr userDrawn="1"/>
        </p:nvSpPr>
        <p:spPr>
          <a:xfrm>
            <a:off x="1229361" y="5558375"/>
            <a:ext cx="4330191" cy="453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70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347" b="1" i="0" kern="1200" err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Calibri"/>
              </a:rPr>
              <a:t>Account</a:t>
            </a:r>
            <a:r>
              <a:rPr lang="sv-SE" sz="2347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Calibri"/>
              </a:rPr>
              <a:t> Manager Microsoft: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B907BD5-7E8F-F641-915B-AED7956C48A5}"/>
              </a:ext>
            </a:extLst>
          </p:cNvPr>
          <p:cNvSpPr txBox="1"/>
          <p:nvPr userDrawn="1"/>
        </p:nvSpPr>
        <p:spPr>
          <a:xfrm>
            <a:off x="1229361" y="6123907"/>
            <a:ext cx="4070487" cy="453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70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347" b="1" i="0" kern="1200" err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Calibri"/>
              </a:rPr>
              <a:t>Activities</a:t>
            </a:r>
            <a:r>
              <a:rPr lang="sv-SE" sz="2347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Calibri"/>
              </a:rPr>
              <a:t> </a:t>
            </a:r>
            <a:r>
              <a:rPr lang="sv-SE" sz="2347" b="1" i="0" kern="1200" err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Calibri"/>
              </a:rPr>
              <a:t>made</a:t>
            </a:r>
            <a:r>
              <a:rPr lang="sv-SE" sz="2347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Calibri"/>
              </a:rPr>
              <a:t>: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CDB16086-A840-E34C-86E7-3FFDC231F494}"/>
              </a:ext>
            </a:extLst>
          </p:cNvPr>
          <p:cNvSpPr txBox="1"/>
          <p:nvPr userDrawn="1"/>
        </p:nvSpPr>
        <p:spPr>
          <a:xfrm>
            <a:off x="9033710" y="2730715"/>
            <a:ext cx="2664734" cy="453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70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347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Calibri"/>
              </a:rPr>
              <a:t>Status: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982B0A29-F593-2240-A9C6-D0D168B3E89C}"/>
              </a:ext>
            </a:extLst>
          </p:cNvPr>
          <p:cNvSpPr txBox="1"/>
          <p:nvPr userDrawn="1"/>
        </p:nvSpPr>
        <p:spPr>
          <a:xfrm>
            <a:off x="9033710" y="3861779"/>
            <a:ext cx="4070487" cy="453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70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347" b="1" i="0" kern="1200" err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Calibri"/>
              </a:rPr>
              <a:t>Next</a:t>
            </a:r>
            <a:r>
              <a:rPr lang="sv-SE" sz="2347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Calibri"/>
              </a:rPr>
              <a:t> steps: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0B39157B-3D1E-B043-B224-A55CD7F57D25}"/>
              </a:ext>
            </a:extLst>
          </p:cNvPr>
          <p:cNvSpPr txBox="1"/>
          <p:nvPr userDrawn="1"/>
        </p:nvSpPr>
        <p:spPr>
          <a:xfrm>
            <a:off x="9033710" y="4992843"/>
            <a:ext cx="4070487" cy="453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70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v-SE" sz="2347" b="1" i="0" kern="1200" err="1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Calibri"/>
              </a:rPr>
              <a:t>Other</a:t>
            </a:r>
            <a:r>
              <a:rPr lang="sv-SE" sz="2347" b="1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Calibri"/>
              </a:rPr>
              <a:t>:</a:t>
            </a:r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F46D640B-F916-724C-97C4-9DC9B71B81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22461" y="2731136"/>
            <a:ext cx="5511249" cy="565784"/>
          </a:xfrm>
        </p:spPr>
        <p:txBody>
          <a:bodyPr>
            <a:noAutofit/>
          </a:bodyPr>
          <a:lstStyle>
            <a:lvl1pPr marL="0" indent="0">
              <a:buNone/>
              <a:defRPr sz="2347">
                <a:solidFill>
                  <a:schemeClr val="tx1"/>
                </a:solidFill>
              </a:defRPr>
            </a:lvl1pPr>
            <a:lvl2pPr marL="670575" indent="0">
              <a:buNone/>
              <a:defRPr sz="2347">
                <a:solidFill>
                  <a:schemeClr val="tx1"/>
                </a:solidFill>
              </a:defRPr>
            </a:lvl2pPr>
            <a:lvl3pPr marL="1341150" indent="0">
              <a:buNone/>
              <a:defRPr sz="2347"/>
            </a:lvl3pPr>
            <a:lvl4pPr marL="2011726" indent="0">
              <a:buNone/>
              <a:defRPr sz="2347"/>
            </a:lvl4pPr>
            <a:lvl5pPr marL="2682301" indent="0">
              <a:buNone/>
              <a:defRPr sz="2347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22" name="Platshållare för text 20">
            <a:extLst>
              <a:ext uri="{FF2B5EF4-FFF2-40B4-BE49-F238E27FC236}">
                <a16:creationId xmlns:a16="http://schemas.microsoft.com/office/drawing/2014/main" id="{3FE7FB71-C4C7-DB4D-9A2F-352943E488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2790" y="3365655"/>
            <a:ext cx="4250921" cy="496125"/>
          </a:xfrm>
        </p:spPr>
        <p:txBody>
          <a:bodyPr>
            <a:noAutofit/>
          </a:bodyPr>
          <a:lstStyle>
            <a:lvl1pPr marL="0" indent="0">
              <a:buNone/>
              <a:defRPr sz="2347">
                <a:solidFill>
                  <a:schemeClr val="tx1"/>
                </a:solidFill>
              </a:defRPr>
            </a:lvl1pPr>
            <a:lvl2pPr marL="670575" indent="0">
              <a:buNone/>
              <a:defRPr sz="2347">
                <a:solidFill>
                  <a:schemeClr val="tx1"/>
                </a:solidFill>
              </a:defRPr>
            </a:lvl2pPr>
            <a:lvl3pPr marL="1341150" indent="0">
              <a:buNone/>
              <a:defRPr sz="2347"/>
            </a:lvl3pPr>
            <a:lvl4pPr marL="2011726" indent="0">
              <a:buNone/>
              <a:defRPr sz="2347"/>
            </a:lvl4pPr>
            <a:lvl5pPr marL="2682301" indent="0">
              <a:buNone/>
              <a:defRPr sz="2347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latshållare för text 20">
            <a:extLst>
              <a:ext uri="{FF2B5EF4-FFF2-40B4-BE49-F238E27FC236}">
                <a16:creationId xmlns:a16="http://schemas.microsoft.com/office/drawing/2014/main" id="{8FC51787-A766-8447-8696-69CCB1E08D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49923" y="3897156"/>
            <a:ext cx="6383785" cy="1132045"/>
          </a:xfrm>
        </p:spPr>
        <p:txBody>
          <a:bodyPr>
            <a:noAutofit/>
          </a:bodyPr>
          <a:lstStyle>
            <a:lvl1pPr marL="0" indent="0">
              <a:buNone/>
              <a:defRPr sz="2347">
                <a:solidFill>
                  <a:schemeClr val="tx1"/>
                </a:solidFill>
              </a:defRPr>
            </a:lvl1pPr>
            <a:lvl2pPr marL="670575" indent="0">
              <a:buNone/>
              <a:defRPr sz="2347">
                <a:solidFill>
                  <a:schemeClr val="tx1"/>
                </a:solidFill>
              </a:defRPr>
            </a:lvl2pPr>
            <a:lvl3pPr marL="1341150" indent="0">
              <a:buNone/>
              <a:defRPr sz="2347"/>
            </a:lvl3pPr>
            <a:lvl4pPr marL="2011726" indent="0">
              <a:buNone/>
              <a:defRPr sz="2347"/>
            </a:lvl4pPr>
            <a:lvl5pPr marL="2682301" indent="0">
              <a:buNone/>
              <a:defRPr sz="2347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4" name="Platshållare för text 20">
            <a:extLst>
              <a:ext uri="{FF2B5EF4-FFF2-40B4-BE49-F238E27FC236}">
                <a16:creationId xmlns:a16="http://schemas.microsoft.com/office/drawing/2014/main" id="{F0D2AB1F-05B0-1B4C-843E-1DBFEAD932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32516" y="5029201"/>
            <a:ext cx="5301196" cy="496125"/>
          </a:xfrm>
        </p:spPr>
        <p:txBody>
          <a:bodyPr>
            <a:noAutofit/>
          </a:bodyPr>
          <a:lstStyle>
            <a:lvl1pPr marL="0" indent="0">
              <a:buNone/>
              <a:defRPr sz="2347">
                <a:solidFill>
                  <a:schemeClr val="tx1"/>
                </a:solidFill>
              </a:defRPr>
            </a:lvl1pPr>
            <a:lvl2pPr marL="670575" indent="0">
              <a:buNone/>
              <a:defRPr sz="2347">
                <a:solidFill>
                  <a:schemeClr val="tx1"/>
                </a:solidFill>
              </a:defRPr>
            </a:lvl2pPr>
            <a:lvl3pPr marL="1341150" indent="0">
              <a:buNone/>
              <a:defRPr sz="2347"/>
            </a:lvl3pPr>
            <a:lvl4pPr marL="2011726" indent="0">
              <a:buNone/>
              <a:defRPr sz="2347"/>
            </a:lvl4pPr>
            <a:lvl5pPr marL="2682301" indent="0">
              <a:buNone/>
              <a:defRPr sz="2347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20">
            <a:extLst>
              <a:ext uri="{FF2B5EF4-FFF2-40B4-BE49-F238E27FC236}">
                <a16:creationId xmlns:a16="http://schemas.microsoft.com/office/drawing/2014/main" id="{AD497F63-DF8F-904E-8E0D-27CD5A8B7A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86740" y="5562416"/>
            <a:ext cx="3846968" cy="496125"/>
          </a:xfrm>
        </p:spPr>
        <p:txBody>
          <a:bodyPr>
            <a:noAutofit/>
          </a:bodyPr>
          <a:lstStyle>
            <a:lvl1pPr marL="0" indent="0">
              <a:buNone/>
              <a:defRPr sz="2347">
                <a:solidFill>
                  <a:schemeClr val="tx1"/>
                </a:solidFill>
              </a:defRPr>
            </a:lvl1pPr>
            <a:lvl2pPr marL="670575" indent="0">
              <a:buNone/>
              <a:defRPr sz="2347">
                <a:solidFill>
                  <a:schemeClr val="tx1"/>
                </a:solidFill>
              </a:defRPr>
            </a:lvl2pPr>
            <a:lvl3pPr marL="1341150" indent="0">
              <a:buNone/>
              <a:defRPr sz="2347"/>
            </a:lvl3pPr>
            <a:lvl4pPr marL="2011726" indent="0">
              <a:buNone/>
              <a:defRPr sz="2347"/>
            </a:lvl4pPr>
            <a:lvl5pPr marL="2682301" indent="0">
              <a:buNone/>
              <a:defRPr sz="2347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latshållare för text 20">
            <a:extLst>
              <a:ext uri="{FF2B5EF4-FFF2-40B4-BE49-F238E27FC236}">
                <a16:creationId xmlns:a16="http://schemas.microsoft.com/office/drawing/2014/main" id="{87544A10-1745-4946-ACCF-0AC389BDA1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29554" y="6160265"/>
            <a:ext cx="5604154" cy="2791309"/>
          </a:xfrm>
        </p:spPr>
        <p:txBody>
          <a:bodyPr>
            <a:noAutofit/>
          </a:bodyPr>
          <a:lstStyle>
            <a:lvl1pPr marL="0" indent="0">
              <a:buNone/>
              <a:defRPr sz="2347">
                <a:solidFill>
                  <a:schemeClr val="tx1"/>
                </a:solidFill>
              </a:defRPr>
            </a:lvl1pPr>
            <a:lvl2pPr marL="670575" indent="0">
              <a:buNone/>
              <a:defRPr sz="2347">
                <a:solidFill>
                  <a:schemeClr val="tx1"/>
                </a:solidFill>
              </a:defRPr>
            </a:lvl2pPr>
            <a:lvl3pPr marL="1341150" indent="0">
              <a:buNone/>
              <a:defRPr sz="2347"/>
            </a:lvl3pPr>
            <a:lvl4pPr marL="2011726" indent="0">
              <a:buNone/>
              <a:defRPr sz="2347"/>
            </a:lvl4pPr>
            <a:lvl5pPr marL="2682301" indent="0">
              <a:buNone/>
              <a:defRPr sz="2347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Platshållare för text 20">
            <a:extLst>
              <a:ext uri="{FF2B5EF4-FFF2-40B4-BE49-F238E27FC236}">
                <a16:creationId xmlns:a16="http://schemas.microsoft.com/office/drawing/2014/main" id="{0E17524D-85AF-3F41-A870-1A6D40BBEB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66479" y="2731136"/>
            <a:ext cx="6949320" cy="1102793"/>
          </a:xfrm>
        </p:spPr>
        <p:txBody>
          <a:bodyPr>
            <a:noAutofit/>
          </a:bodyPr>
          <a:lstStyle>
            <a:lvl1pPr marL="0" indent="0">
              <a:buNone/>
              <a:defRPr sz="2347">
                <a:solidFill>
                  <a:schemeClr val="tx1"/>
                </a:solidFill>
              </a:defRPr>
            </a:lvl1pPr>
            <a:lvl2pPr marL="670575" indent="0">
              <a:buNone/>
              <a:defRPr sz="2347">
                <a:solidFill>
                  <a:schemeClr val="tx1"/>
                </a:solidFill>
              </a:defRPr>
            </a:lvl2pPr>
            <a:lvl3pPr marL="1341150" indent="0">
              <a:buNone/>
              <a:defRPr sz="2347"/>
            </a:lvl3pPr>
            <a:lvl4pPr marL="2011726" indent="0">
              <a:buNone/>
              <a:defRPr sz="2347"/>
            </a:lvl4pPr>
            <a:lvl5pPr marL="2682301" indent="0">
              <a:buNone/>
              <a:defRPr sz="2347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8" name="Platshållare för text 20">
            <a:extLst>
              <a:ext uri="{FF2B5EF4-FFF2-40B4-BE49-F238E27FC236}">
                <a16:creationId xmlns:a16="http://schemas.microsoft.com/office/drawing/2014/main" id="{59DA1580-ABFA-0E4F-B3C4-23087D4259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632011" y="3897156"/>
            <a:ext cx="6383785" cy="1132045"/>
          </a:xfrm>
        </p:spPr>
        <p:txBody>
          <a:bodyPr>
            <a:noAutofit/>
          </a:bodyPr>
          <a:lstStyle>
            <a:lvl1pPr marL="0" indent="0">
              <a:buNone/>
              <a:defRPr sz="2347">
                <a:solidFill>
                  <a:schemeClr val="tx1"/>
                </a:solidFill>
              </a:defRPr>
            </a:lvl1pPr>
            <a:lvl2pPr marL="670575" indent="0">
              <a:buNone/>
              <a:defRPr sz="2347">
                <a:solidFill>
                  <a:schemeClr val="tx1"/>
                </a:solidFill>
              </a:defRPr>
            </a:lvl2pPr>
            <a:lvl3pPr marL="1341150" indent="0">
              <a:buNone/>
              <a:defRPr sz="2347"/>
            </a:lvl3pPr>
            <a:lvl4pPr marL="2011726" indent="0">
              <a:buNone/>
              <a:defRPr sz="2347"/>
            </a:lvl4pPr>
            <a:lvl5pPr marL="2682301" indent="0">
              <a:buNone/>
              <a:defRPr sz="2347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latshållare för text 20">
            <a:extLst>
              <a:ext uri="{FF2B5EF4-FFF2-40B4-BE49-F238E27FC236}">
                <a16:creationId xmlns:a16="http://schemas.microsoft.com/office/drawing/2014/main" id="{DBA0C471-6DE5-BF4E-8E9A-ECC8B0499D7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37214" y="5029201"/>
            <a:ext cx="7078587" cy="3922373"/>
          </a:xfrm>
        </p:spPr>
        <p:txBody>
          <a:bodyPr>
            <a:noAutofit/>
          </a:bodyPr>
          <a:lstStyle>
            <a:lvl1pPr marL="0" indent="0">
              <a:buNone/>
              <a:defRPr sz="2347">
                <a:solidFill>
                  <a:schemeClr val="tx1"/>
                </a:solidFill>
              </a:defRPr>
            </a:lvl1pPr>
            <a:lvl2pPr marL="670575" indent="0">
              <a:buNone/>
              <a:defRPr sz="2347">
                <a:solidFill>
                  <a:schemeClr val="tx1"/>
                </a:solidFill>
              </a:defRPr>
            </a:lvl2pPr>
            <a:lvl3pPr marL="1341150" indent="0">
              <a:buNone/>
              <a:defRPr sz="2347"/>
            </a:lvl3pPr>
            <a:lvl4pPr marL="2011726" indent="0">
              <a:buNone/>
              <a:defRPr sz="2347"/>
            </a:lvl4pPr>
            <a:lvl5pPr marL="2682301" indent="0">
              <a:buNone/>
              <a:defRPr sz="2347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3A9869B-0356-3CB3-567E-FC4FA339C2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77554" y="9495379"/>
            <a:ext cx="3089366" cy="23496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A9154BCD-EA09-5D39-B968-16D241A62E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460" y="9139056"/>
            <a:ext cx="2754071" cy="87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81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 conten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41">
            <a:extLst>
              <a:ext uri="{FF2B5EF4-FFF2-40B4-BE49-F238E27FC236}">
                <a16:creationId xmlns:a16="http://schemas.microsoft.com/office/drawing/2014/main" id="{97C3B562-FB96-5443-943F-F084D3FA540C}"/>
              </a:ext>
            </a:extLst>
          </p:cNvPr>
          <p:cNvSpPr/>
          <p:nvPr userDrawn="1"/>
        </p:nvSpPr>
        <p:spPr>
          <a:xfrm>
            <a:off x="1" y="0"/>
            <a:ext cx="11710267" cy="100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800" b="1" i="0">
              <a:solidFill>
                <a:srgbClr val="44657D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360" y="2677584"/>
            <a:ext cx="10088385" cy="6381962"/>
          </a:xfrm>
        </p:spPr>
        <p:txBody>
          <a:bodyPr>
            <a:normAutofit/>
          </a:bodyPr>
          <a:lstStyle>
            <a:lvl1pPr marL="335288" indent="-335288">
              <a:buClr>
                <a:schemeClr val="bg1"/>
              </a:buClr>
              <a:buSzPct val="110000"/>
              <a:buFont typeface="Wingdings" pitchFamily="2" charset="2"/>
              <a:buChar char="§"/>
              <a:defRPr sz="3520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1005863" indent="-335288">
              <a:buClr>
                <a:schemeClr val="bg1"/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676438" indent="-335288">
              <a:buClr>
                <a:schemeClr val="bg1"/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2347013" indent="-335288">
              <a:buClr>
                <a:schemeClr val="bg1"/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3017589" indent="-335288">
              <a:buClr>
                <a:schemeClr val="bg1"/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5DA06D46-7897-4746-96E4-A15E95EBF9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9360" y="1586447"/>
            <a:ext cx="10088385" cy="8932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1652019-54ED-E642-9AB1-7DF09C570B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10268" y="0"/>
            <a:ext cx="6171333" cy="8292046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5968430-97AC-99E5-708B-C400C7B20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67360" y="8729461"/>
            <a:ext cx="3492226" cy="95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3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nk content left, white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41">
            <a:extLst>
              <a:ext uri="{FF2B5EF4-FFF2-40B4-BE49-F238E27FC236}">
                <a16:creationId xmlns:a16="http://schemas.microsoft.com/office/drawing/2014/main" id="{97C3B562-FB96-5443-943F-F084D3FA540C}"/>
              </a:ext>
            </a:extLst>
          </p:cNvPr>
          <p:cNvSpPr/>
          <p:nvPr userDrawn="1"/>
        </p:nvSpPr>
        <p:spPr>
          <a:xfrm>
            <a:off x="1" y="0"/>
            <a:ext cx="11710267" cy="100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800" b="1" i="0">
              <a:solidFill>
                <a:srgbClr val="44657D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360" y="2677584"/>
            <a:ext cx="10088385" cy="6381962"/>
          </a:xfrm>
        </p:spPr>
        <p:txBody>
          <a:bodyPr>
            <a:normAutofit/>
          </a:bodyPr>
          <a:lstStyle>
            <a:lvl1pPr marL="335288" indent="-335288">
              <a:buClr>
                <a:schemeClr val="bg1"/>
              </a:buClr>
              <a:buSzPct val="110000"/>
              <a:buFont typeface="Wingdings" pitchFamily="2" charset="2"/>
              <a:buChar char="§"/>
              <a:defRPr sz="3520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1005863" indent="-335288">
              <a:buClr>
                <a:schemeClr val="bg1"/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676438" indent="-335288">
              <a:buClr>
                <a:schemeClr val="bg1"/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2347013" indent="-335288">
              <a:buClr>
                <a:schemeClr val="bg1"/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3017589" indent="-335288">
              <a:buClr>
                <a:schemeClr val="bg1"/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5DA06D46-7897-4746-96E4-A15E95EBF9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9360" y="1586447"/>
            <a:ext cx="10088385" cy="8932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084C1B-56E1-1E43-85D1-A7C7DBFBB70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102397" y="2677584"/>
            <a:ext cx="5477586" cy="6381962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SzPct val="110000"/>
              <a:buFont typeface="Wingdings" pitchFamily="2" charset="2"/>
              <a:buNone/>
              <a:defRPr sz="2933" b="0" i="0" baseline="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1005863" indent="-335288">
              <a:buClr>
                <a:schemeClr val="bg1"/>
              </a:buClr>
              <a:buSzPct val="110000"/>
              <a:buFont typeface="Wingdings" pitchFamily="2" charset="2"/>
              <a:buChar char="§"/>
              <a:defRPr sz="2640" b="0" i="0" baseline="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676438" indent="-335288">
              <a:buClr>
                <a:schemeClr val="bg1"/>
              </a:buClr>
              <a:buSzPct val="110000"/>
              <a:buFont typeface="Wingdings" pitchFamily="2" charset="2"/>
              <a:buChar char="§"/>
              <a:defRPr sz="2640" b="0" i="0" baseline="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2347013" indent="-335288">
              <a:buClr>
                <a:schemeClr val="bg1"/>
              </a:buClr>
              <a:buSzPct val="110000"/>
              <a:buFont typeface="Wingdings" pitchFamily="2" charset="2"/>
              <a:buChar char="§"/>
              <a:defRPr sz="2640" b="0" i="0" baseline="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3017589" indent="-335288">
              <a:buClr>
                <a:schemeClr val="bg1"/>
              </a:buClr>
              <a:buSzPct val="110000"/>
              <a:buFont typeface="Wingdings" pitchFamily="2" charset="2"/>
              <a:buChar char="§"/>
              <a:defRPr sz="2640" b="0" i="0" baseline="0">
                <a:solidFill>
                  <a:schemeClr val="tx2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A6E80A6-0CE9-AE6E-12EB-480A5D619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67360" y="8729461"/>
            <a:ext cx="3492226" cy="95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41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, Content lef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360" y="2677584"/>
            <a:ext cx="10088385" cy="6381962"/>
          </a:xfrm>
        </p:spPr>
        <p:txBody>
          <a:bodyPr>
            <a:normAutofit/>
          </a:bodyPr>
          <a:lstStyle>
            <a:lvl1pPr marL="335288" indent="-335288">
              <a:buClr>
                <a:schemeClr val="bg2">
                  <a:lumMod val="75000"/>
                </a:schemeClr>
              </a:buClr>
              <a:buSzPct val="110000"/>
              <a:buFont typeface="Wingdings" pitchFamily="2" charset="2"/>
              <a:buChar char="§"/>
              <a:defRPr sz="3520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05863" indent="-335288">
              <a:buClr>
                <a:schemeClr val="bg2">
                  <a:lumMod val="75000"/>
                </a:schemeClr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76438" indent="-335288">
              <a:buClr>
                <a:schemeClr val="bg2">
                  <a:lumMod val="75000"/>
                </a:schemeClr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347013" indent="-335288">
              <a:buClr>
                <a:schemeClr val="bg2">
                  <a:lumMod val="75000"/>
                </a:schemeClr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17589" indent="-335288">
              <a:buClr>
                <a:schemeClr val="bg2">
                  <a:lumMod val="75000"/>
                </a:schemeClr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5DA06D46-7897-4746-96E4-A15E95EBF9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9360" y="1586447"/>
            <a:ext cx="10088385" cy="8932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1652019-54ED-E642-9AB1-7DF09C570B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10268" y="0"/>
            <a:ext cx="6171333" cy="8292046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8" name="Rektangel 41">
            <a:extLst>
              <a:ext uri="{FF2B5EF4-FFF2-40B4-BE49-F238E27FC236}">
                <a16:creationId xmlns:a16="http://schemas.microsoft.com/office/drawing/2014/main" id="{C9B6294D-2E0A-CB4B-9A68-16A6077D4465}"/>
              </a:ext>
            </a:extLst>
          </p:cNvPr>
          <p:cNvSpPr/>
          <p:nvPr userDrawn="1"/>
        </p:nvSpPr>
        <p:spPr>
          <a:xfrm>
            <a:off x="11710267" y="8292046"/>
            <a:ext cx="6198591" cy="17663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1800" b="1" i="0">
              <a:solidFill>
                <a:srgbClr val="44657D"/>
              </a:solidFill>
              <a:latin typeface="Arial" panose="020B0604020202020204" pitchFamily="34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A28AA7B1-21E4-7858-3E0B-25273C65EA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67361" y="8729461"/>
            <a:ext cx="3492224" cy="95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96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whit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A4B5B31D-52B3-8D46-BBBD-B60B521CE85E}"/>
              </a:ext>
            </a:extLst>
          </p:cNvPr>
          <p:cNvSpPr/>
          <p:nvPr userDrawn="1"/>
        </p:nvSpPr>
        <p:spPr>
          <a:xfrm>
            <a:off x="0" y="0"/>
            <a:ext cx="17881600" cy="1005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4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647DD5BD-907B-CE4B-A058-65898679E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66465" y="421954"/>
            <a:ext cx="2754071" cy="7533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9360" y="1561417"/>
            <a:ext cx="15422880" cy="91825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B70DA370-1850-EC41-B46D-375C0D401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9360" y="2507815"/>
            <a:ext cx="15422880" cy="1265647"/>
          </a:xfrm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spcBef>
                <a:spcPts val="0"/>
              </a:spcBef>
              <a:buFontTx/>
              <a:buNone/>
              <a:defRPr sz="2053" baseline="0"/>
            </a:lvl1pPr>
            <a:lvl2pPr marL="670575" indent="0">
              <a:buFontTx/>
              <a:buNone/>
              <a:defRPr/>
            </a:lvl2pPr>
            <a:lvl3pPr marL="1341150" indent="0">
              <a:buFontTx/>
              <a:buNone/>
              <a:defRPr/>
            </a:lvl3pPr>
            <a:lvl4pPr marL="2011726" indent="0">
              <a:buFontTx/>
              <a:buNone/>
              <a:defRPr/>
            </a:lvl4pPr>
            <a:lvl5pPr marL="2682301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D72583B-D426-B34E-AE9D-A0477DA59A5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229357" y="3616815"/>
            <a:ext cx="7438854" cy="6441585"/>
          </a:xfrm>
          <a:solidFill>
            <a:schemeClr val="bg1"/>
          </a:solidFill>
        </p:spPr>
        <p:txBody>
          <a:bodyPr lIns="144000" tIns="251999" rIns="144000">
            <a:noAutofit/>
          </a:bodyPr>
          <a:lstStyle>
            <a:lvl1pPr marL="0" indent="0">
              <a:buClr>
                <a:schemeClr val="bg1"/>
              </a:buClr>
              <a:buSzPct val="110000"/>
              <a:buFontTx/>
              <a:buNone/>
              <a:defRPr sz="2347" b="0" i="0" baseline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586753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2204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103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73989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8781538-C943-E743-99CD-2A43362A0FE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213386" y="3616815"/>
            <a:ext cx="7438854" cy="6441585"/>
          </a:xfrm>
          <a:solidFill>
            <a:schemeClr val="bg1"/>
          </a:solidFill>
        </p:spPr>
        <p:txBody>
          <a:bodyPr lIns="144000" tIns="251999" rIns="144000">
            <a:noAutofit/>
          </a:bodyPr>
          <a:lstStyle>
            <a:lvl1pPr marL="0" indent="0">
              <a:buClr>
                <a:schemeClr val="bg1"/>
              </a:buClr>
              <a:buSzPct val="110000"/>
              <a:buFontTx/>
              <a:buNone/>
              <a:defRPr sz="2347" b="1" i="0" baseline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586753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2204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103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73989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457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whit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17F852F-00FD-801E-108C-FBB2A164F8A7}"/>
              </a:ext>
            </a:extLst>
          </p:cNvPr>
          <p:cNvSpPr/>
          <p:nvPr userDrawn="1"/>
        </p:nvSpPr>
        <p:spPr>
          <a:xfrm>
            <a:off x="0" y="0"/>
            <a:ext cx="17881600" cy="1005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4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360" y="1561417"/>
            <a:ext cx="15422880" cy="918258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B70DA370-1850-EC41-B46D-375C0D401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9360" y="2507815"/>
            <a:ext cx="15422880" cy="1265647"/>
          </a:xfrm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spcBef>
                <a:spcPts val="0"/>
              </a:spcBef>
              <a:buFontTx/>
              <a:buNone/>
              <a:defRPr sz="2053" baseline="0"/>
            </a:lvl1pPr>
            <a:lvl2pPr marL="670575" indent="0">
              <a:buFontTx/>
              <a:buNone/>
              <a:defRPr/>
            </a:lvl2pPr>
            <a:lvl3pPr marL="1341150" indent="0">
              <a:buFontTx/>
              <a:buNone/>
              <a:defRPr/>
            </a:lvl3pPr>
            <a:lvl4pPr marL="2011726" indent="0">
              <a:buFontTx/>
              <a:buNone/>
              <a:defRPr/>
            </a:lvl4pPr>
            <a:lvl5pPr marL="2682301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D72583B-D426-B34E-AE9D-A0477DA59A5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229357" y="3616815"/>
            <a:ext cx="4814392" cy="6441585"/>
          </a:xfrm>
          <a:solidFill>
            <a:schemeClr val="bg1"/>
          </a:solidFill>
        </p:spPr>
        <p:txBody>
          <a:bodyPr lIns="144000" tIns="251999" rIns="144000">
            <a:noAutofit/>
          </a:bodyPr>
          <a:lstStyle>
            <a:lvl1pPr marL="0" indent="0">
              <a:buClr>
                <a:schemeClr val="bg1"/>
              </a:buClr>
              <a:buSzPct val="110000"/>
              <a:buFontTx/>
              <a:buNone/>
              <a:defRPr sz="2347" b="0" i="0" baseline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586753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2204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103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73989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BDD9DE9-DAE7-9944-A3D6-D75114DA1B5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836397" y="3632781"/>
            <a:ext cx="4814392" cy="6441585"/>
          </a:xfrm>
          <a:solidFill>
            <a:schemeClr val="bg1"/>
          </a:solidFill>
        </p:spPr>
        <p:txBody>
          <a:bodyPr lIns="144000" tIns="251999" rIns="144000">
            <a:noAutofit/>
          </a:bodyPr>
          <a:lstStyle>
            <a:lvl1pPr marL="0" indent="0">
              <a:buClr>
                <a:schemeClr val="bg1"/>
              </a:buClr>
              <a:buSzPct val="110000"/>
              <a:buFontTx/>
              <a:buNone/>
              <a:defRPr lang="en-US" sz="2347" b="0" i="0" kern="1200" baseline="0" noProof="0" dirty="0">
                <a:solidFill>
                  <a:schemeClr val="tx2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586753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2204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103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73989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lvl="0" indent="0" algn="l" defTabSz="1341150" rtl="0" eaLnBrk="1" latinLnBrk="0" hangingPunct="1">
              <a:lnSpc>
                <a:spcPct val="90000"/>
              </a:lnSpc>
              <a:spcBef>
                <a:spcPts val="1467"/>
              </a:spcBef>
              <a:buClr>
                <a:schemeClr val="bg1"/>
              </a:buClr>
              <a:buSzPct val="110000"/>
              <a:buFontTx/>
              <a:buNone/>
            </a:pPr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15847B-D57D-124F-A11F-C6E2E162EAB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32877" y="3632781"/>
            <a:ext cx="4814392" cy="6441585"/>
          </a:xfrm>
          <a:solidFill>
            <a:schemeClr val="bg1"/>
          </a:solidFill>
        </p:spPr>
        <p:txBody>
          <a:bodyPr lIns="144000" tIns="251999" rIns="144000">
            <a:noAutofit/>
          </a:bodyPr>
          <a:lstStyle>
            <a:lvl1pPr marL="0" indent="0">
              <a:buClr>
                <a:schemeClr val="bg1"/>
              </a:buClr>
              <a:buSzPct val="110000"/>
              <a:buFontTx/>
              <a:buNone/>
              <a:defRPr lang="en-US" sz="2347" b="0" i="0" kern="1200" baseline="0" noProof="0" dirty="0">
                <a:solidFill>
                  <a:schemeClr val="tx2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586753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2204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4103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73989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5pPr>
          </a:lstStyle>
          <a:p>
            <a:pPr marL="0" lvl="0" indent="0" algn="l" defTabSz="1341150" rtl="0" eaLnBrk="1" latinLnBrk="0" hangingPunct="1">
              <a:lnSpc>
                <a:spcPct val="90000"/>
              </a:lnSpc>
              <a:spcBef>
                <a:spcPts val="1467"/>
              </a:spcBef>
              <a:buClr>
                <a:schemeClr val="bg1"/>
              </a:buClr>
              <a:buSzPct val="110000"/>
              <a:buFontTx/>
              <a:buNone/>
            </a:pPr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B1BEC65-5ABB-44DE-2279-3F52E52C6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66465" y="421954"/>
            <a:ext cx="2754071" cy="75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90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563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9687DF6-20FE-4452-AAFA-728A8BFD797D}"/>
              </a:ext>
            </a:extLst>
          </p:cNvPr>
          <p:cNvSpPr/>
          <p:nvPr userDrawn="1"/>
        </p:nvSpPr>
        <p:spPr>
          <a:xfrm>
            <a:off x="0" y="0"/>
            <a:ext cx="17881600" cy="100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4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360" y="1561417"/>
            <a:ext cx="15422880" cy="918258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B70DA370-1850-EC41-B46D-375C0D401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9360" y="2507815"/>
            <a:ext cx="15422880" cy="1265647"/>
          </a:xfrm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spcBef>
                <a:spcPts val="0"/>
              </a:spcBef>
              <a:buFontTx/>
              <a:buNone/>
              <a:defRPr sz="2053" baseline="0"/>
            </a:lvl1pPr>
            <a:lvl2pPr marL="670575" indent="0">
              <a:buFontTx/>
              <a:buNone/>
              <a:defRPr/>
            </a:lvl2pPr>
            <a:lvl3pPr marL="1341150" indent="0">
              <a:buFontTx/>
              <a:buNone/>
              <a:defRPr/>
            </a:lvl3pPr>
            <a:lvl4pPr marL="2011726" indent="0">
              <a:buFontTx/>
              <a:buNone/>
              <a:defRPr/>
            </a:lvl4pPr>
            <a:lvl5pPr marL="2682301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D72583B-D426-B34E-AE9D-A0477DA59A5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229357" y="3616815"/>
            <a:ext cx="4814392" cy="6441585"/>
          </a:xfrm>
          <a:solidFill>
            <a:schemeClr val="bg2"/>
          </a:solidFill>
        </p:spPr>
        <p:txBody>
          <a:bodyPr lIns="144000" tIns="144000" rIns="144000">
            <a:noAutofit/>
          </a:bodyPr>
          <a:lstStyle>
            <a:lvl1pPr marL="0" indent="0">
              <a:buClr>
                <a:schemeClr val="bg1"/>
              </a:buClr>
              <a:buSzPct val="110000"/>
              <a:buFontTx/>
              <a:buNone/>
              <a:defRPr sz="234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586753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92204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24103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573989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BDD9DE9-DAE7-9944-A3D6-D75114DA1B5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836397" y="3632781"/>
            <a:ext cx="4814392" cy="6441585"/>
          </a:xfrm>
          <a:solidFill>
            <a:schemeClr val="bg2"/>
          </a:solidFill>
        </p:spPr>
        <p:txBody>
          <a:bodyPr lIns="144000" tIns="144000" rIns="144000">
            <a:noAutofit/>
          </a:bodyPr>
          <a:lstStyle>
            <a:lvl1pPr marL="0" indent="0">
              <a:buClr>
                <a:schemeClr val="bg1"/>
              </a:buClr>
              <a:buSzPct val="110000"/>
              <a:buFontTx/>
              <a:buNone/>
              <a:defRPr sz="234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586753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92204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24103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573989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15847B-D57D-124F-A11F-C6E2E162EAB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32877" y="3632781"/>
            <a:ext cx="4814392" cy="6441585"/>
          </a:xfrm>
          <a:solidFill>
            <a:schemeClr val="bg2"/>
          </a:solidFill>
        </p:spPr>
        <p:txBody>
          <a:bodyPr lIns="144000" tIns="144000" rIns="144000">
            <a:noAutofit/>
          </a:bodyPr>
          <a:lstStyle>
            <a:lvl1pPr marL="0" indent="0">
              <a:buClr>
                <a:schemeClr val="bg1"/>
              </a:buClr>
              <a:buSzPct val="110000"/>
              <a:buFontTx/>
              <a:buNone/>
              <a:defRPr sz="234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586753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92204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24103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573989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97C795D-9F69-B959-DBCD-A077E3773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66465" y="421954"/>
            <a:ext cx="2754071" cy="75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93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563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56312655-DFC1-D1B7-74E1-C34B269945F4}"/>
              </a:ext>
            </a:extLst>
          </p:cNvPr>
          <p:cNvSpPr/>
          <p:nvPr userDrawn="1"/>
        </p:nvSpPr>
        <p:spPr>
          <a:xfrm>
            <a:off x="0" y="0"/>
            <a:ext cx="17881600" cy="100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4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360" y="1561417"/>
            <a:ext cx="15422880" cy="918258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B70DA370-1850-EC41-B46D-375C0D401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9360" y="2507815"/>
            <a:ext cx="15422880" cy="1265647"/>
          </a:xfrm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spcBef>
                <a:spcPts val="0"/>
              </a:spcBef>
              <a:buFontTx/>
              <a:buNone/>
              <a:defRPr sz="2053" baseline="0"/>
            </a:lvl1pPr>
            <a:lvl2pPr marL="670575" indent="0">
              <a:buFontTx/>
              <a:buNone/>
              <a:defRPr/>
            </a:lvl2pPr>
            <a:lvl3pPr marL="1341150" indent="0">
              <a:buFontTx/>
              <a:buNone/>
              <a:defRPr/>
            </a:lvl3pPr>
            <a:lvl4pPr marL="2011726" indent="0">
              <a:buFontTx/>
              <a:buNone/>
              <a:defRPr/>
            </a:lvl4pPr>
            <a:lvl5pPr marL="2682301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text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97C795D-9F69-B959-DBCD-A077E3773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66465" y="421954"/>
            <a:ext cx="2754071" cy="75330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D540B-B073-FB03-13BB-B5F7AD85F29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229357" y="3616815"/>
            <a:ext cx="7438854" cy="6441585"/>
          </a:xfrm>
          <a:noFill/>
        </p:spPr>
        <p:txBody>
          <a:bodyPr lIns="144000" tIns="144000" rIns="144000">
            <a:noAutofit/>
          </a:bodyPr>
          <a:lstStyle>
            <a:lvl1pPr marL="0" indent="0">
              <a:buClr>
                <a:schemeClr val="bg1"/>
              </a:buClr>
              <a:buSzPct val="110000"/>
              <a:buFontTx/>
              <a:buNone/>
              <a:defRPr sz="234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586753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bg1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92204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bg1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24103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bg1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573989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bg1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F80AAF-52BC-968D-EB81-1891078D7A7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213386" y="3616815"/>
            <a:ext cx="7438854" cy="6441585"/>
          </a:xfrm>
          <a:noFill/>
        </p:spPr>
        <p:txBody>
          <a:bodyPr lIns="144000" tIns="144000" rIns="144000">
            <a:noAutofit/>
          </a:bodyPr>
          <a:lstStyle>
            <a:lvl1pPr marL="0" indent="0">
              <a:buClr>
                <a:schemeClr val="bg1"/>
              </a:buClr>
              <a:buSzPct val="110000"/>
              <a:buFontTx/>
              <a:buNone/>
              <a:defRPr sz="234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586753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bg1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92204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bg1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24103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bg1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573989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bg1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7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5200" y="1646133"/>
            <a:ext cx="13411200" cy="350181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ts val="7040"/>
              </a:lnSpc>
              <a:defRPr sz="704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5200" y="5347062"/>
            <a:ext cx="13411200" cy="2364377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0E5C1F93-5B1A-D74B-AC89-3BFD3793C178}"/>
              </a:ext>
            </a:extLst>
          </p:cNvPr>
          <p:cNvCxnSpPr>
            <a:cxnSpLocks/>
          </p:cNvCxnSpPr>
          <p:nvPr userDrawn="1"/>
        </p:nvCxnSpPr>
        <p:spPr>
          <a:xfrm>
            <a:off x="0" y="5180655"/>
            <a:ext cx="17881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36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D9E0A83-B3DC-4ABB-7B87-C70B41C9C386}"/>
              </a:ext>
            </a:extLst>
          </p:cNvPr>
          <p:cNvSpPr/>
          <p:nvPr userDrawn="1"/>
        </p:nvSpPr>
        <p:spPr>
          <a:xfrm>
            <a:off x="854439" y="8956766"/>
            <a:ext cx="16612053" cy="11016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360" y="1561417"/>
            <a:ext cx="15422880" cy="91825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B70DA370-1850-EC41-B46D-375C0D401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9360" y="2507815"/>
            <a:ext cx="15422880" cy="1265647"/>
          </a:xfrm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spcBef>
                <a:spcPts val="0"/>
              </a:spcBef>
              <a:buFontTx/>
              <a:buNone/>
              <a:defRPr sz="2053" baseline="0"/>
            </a:lvl1pPr>
            <a:lvl2pPr marL="670575" indent="0">
              <a:buFontTx/>
              <a:buNone/>
              <a:defRPr/>
            </a:lvl2pPr>
            <a:lvl3pPr marL="1341150" indent="0">
              <a:buFontTx/>
              <a:buNone/>
              <a:defRPr/>
            </a:lvl3pPr>
            <a:lvl4pPr marL="2011726" indent="0">
              <a:buFontTx/>
              <a:buNone/>
              <a:defRPr/>
            </a:lvl4pPr>
            <a:lvl5pPr marL="2682301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D72583B-D426-B34E-AE9D-A0477DA59A5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229357" y="3616815"/>
            <a:ext cx="4814392" cy="6441585"/>
          </a:xfrm>
          <a:solidFill>
            <a:schemeClr val="bg2"/>
          </a:solidFill>
        </p:spPr>
        <p:txBody>
          <a:bodyPr lIns="144000" tIns="144000" rIns="144000">
            <a:noAutofit/>
          </a:bodyPr>
          <a:lstStyle>
            <a:lvl1pPr marL="0" indent="0">
              <a:buClr>
                <a:schemeClr val="bg1"/>
              </a:buClr>
              <a:buSzPct val="110000"/>
              <a:buFontTx/>
              <a:buNone/>
              <a:defRPr sz="234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586753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92204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24103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573989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BDD9DE9-DAE7-9944-A3D6-D75114DA1B5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836397" y="3632781"/>
            <a:ext cx="4814392" cy="6441585"/>
          </a:xfrm>
          <a:solidFill>
            <a:schemeClr val="bg2"/>
          </a:solidFill>
        </p:spPr>
        <p:txBody>
          <a:bodyPr lIns="144000" tIns="144000" rIns="144000">
            <a:noAutofit/>
          </a:bodyPr>
          <a:lstStyle>
            <a:lvl1pPr marL="0" indent="0">
              <a:buClr>
                <a:schemeClr val="bg1"/>
              </a:buClr>
              <a:buSzPct val="110000"/>
              <a:buFontTx/>
              <a:buNone/>
              <a:defRPr sz="234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586753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92204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24103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573989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15847B-D57D-124F-A11F-C6E2E162EAB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32877" y="3632781"/>
            <a:ext cx="4814392" cy="6441585"/>
          </a:xfrm>
          <a:solidFill>
            <a:schemeClr val="bg2"/>
          </a:solidFill>
        </p:spPr>
        <p:txBody>
          <a:bodyPr lIns="144000" tIns="144000" rIns="144000">
            <a:noAutofit/>
          </a:bodyPr>
          <a:lstStyle>
            <a:lvl1pPr marL="0" indent="0">
              <a:buClr>
                <a:schemeClr val="bg1"/>
              </a:buClr>
              <a:buSzPct val="110000"/>
              <a:buFontTx/>
              <a:buNone/>
              <a:defRPr sz="234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586753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92204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24103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573989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6881D2D7-D87B-E241-91E1-3868792DA9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33206" y="1288733"/>
            <a:ext cx="2219922" cy="16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57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682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0D66C46-F26B-B546-AFBC-33BB7C9C27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77554" y="9440515"/>
            <a:ext cx="3089366" cy="23496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C838A47-FA7C-BC45-A7FA-E54BBE77F6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460" y="9084192"/>
            <a:ext cx="2754071" cy="87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981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ing_AI Producer / LiveAre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4394752-5ED4-2B44-87A6-F32C0D24FF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005" y="0"/>
            <a:ext cx="986959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66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ayoff_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A796520C-6A03-374A-B863-2D5B4DA50F7D}"/>
              </a:ext>
            </a:extLst>
          </p:cNvPr>
          <p:cNvSpPr/>
          <p:nvPr userDrawn="1"/>
        </p:nvSpPr>
        <p:spPr>
          <a:xfrm>
            <a:off x="0" y="0"/>
            <a:ext cx="17881600" cy="10058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4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6F3D492-0F37-9946-89D7-45CB6B4F5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0873" y="4144523"/>
            <a:ext cx="7519854" cy="57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39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LiveAre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1DCD767-8FF3-9D42-BA7C-041DE213C148}"/>
              </a:ext>
            </a:extLst>
          </p:cNvPr>
          <p:cNvSpPr/>
          <p:nvPr userDrawn="1"/>
        </p:nvSpPr>
        <p:spPr>
          <a:xfrm>
            <a:off x="0" y="8195225"/>
            <a:ext cx="17881600" cy="186317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40"/>
          </a:p>
        </p:txBody>
      </p:sp>
      <p:pic>
        <p:nvPicPr>
          <p:cNvPr id="10" name="Bildobjekt 9" descr="En bild som visar person, utomhus, sport, spelare&#10;&#10;Automatiskt genererad beskrivning">
            <a:extLst>
              <a:ext uri="{FF2B5EF4-FFF2-40B4-BE49-F238E27FC236}">
                <a16:creationId xmlns:a16="http://schemas.microsoft.com/office/drawing/2014/main" id="{D8D65904-2C2F-0D41-A7FD-F15E051A4A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" b="13258"/>
          <a:stretch/>
        </p:blipFill>
        <p:spPr>
          <a:xfrm>
            <a:off x="0" y="-100615"/>
            <a:ext cx="17881600" cy="8314844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308A5D-7FCE-5049-8242-A746D13A50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205" y="7165607"/>
            <a:ext cx="16376009" cy="1278570"/>
          </a:xfrm>
        </p:spPr>
        <p:txBody>
          <a:bodyPr>
            <a:normAutofit/>
          </a:bodyPr>
          <a:lstStyle>
            <a:lvl1pPr marL="0" indent="0">
              <a:buNone/>
              <a:defRPr sz="6453">
                <a:latin typeface="+mj-lt"/>
              </a:defRPr>
            </a:lvl1pPr>
            <a:lvl2pPr marL="670575" indent="0">
              <a:buNone/>
              <a:defRPr/>
            </a:lvl2pPr>
            <a:lvl3pPr marL="1341150" indent="0">
              <a:buNone/>
              <a:defRPr/>
            </a:lvl3pPr>
            <a:lvl4pPr marL="2011726" indent="0">
              <a:buNone/>
              <a:defRPr/>
            </a:lvl4pPr>
            <a:lvl5pPr marL="2682301" indent="0">
              <a:buNone/>
              <a:defRPr/>
            </a:lvl5pPr>
          </a:lstStyle>
          <a:p>
            <a:pPr lvl="0"/>
            <a:r>
              <a:rPr lang="en-US" noProof="0"/>
              <a:t>Headline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65332EE-0642-954A-ACDB-2405A7BFC508}"/>
              </a:ext>
            </a:extLst>
          </p:cNvPr>
          <p:cNvSpPr txBox="1"/>
          <p:nvPr userDrawn="1"/>
        </p:nvSpPr>
        <p:spPr>
          <a:xfrm>
            <a:off x="959207" y="8262673"/>
            <a:ext cx="16376009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70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4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Calibri"/>
              </a:rPr>
              <a:t>AI Producer and Microsoft Teams turns anyone into a professional Broadcaster. Fully Automated.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A5755D1-E113-B84C-AA10-0ACE438737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37"/>
          <a:stretch/>
        </p:blipFill>
        <p:spPr>
          <a:xfrm>
            <a:off x="14602606" y="9019581"/>
            <a:ext cx="2527300" cy="463415"/>
          </a:xfrm>
          <a:prstGeom prst="rect">
            <a:avLst/>
          </a:prstGeom>
        </p:spPr>
      </p:pic>
      <p:pic>
        <p:nvPicPr>
          <p:cNvPr id="3" name="Bildobjekt 6">
            <a:extLst>
              <a:ext uri="{FF2B5EF4-FFF2-40B4-BE49-F238E27FC236}">
                <a16:creationId xmlns:a16="http://schemas.microsoft.com/office/drawing/2014/main" id="{DA68E9A1-188D-459A-97D5-A8D1B6E923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4602606" y="328481"/>
            <a:ext cx="2499222" cy="114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60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563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Green Three column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9687DF6-20FE-4452-AAFA-728A8BFD797D}"/>
              </a:ext>
            </a:extLst>
          </p:cNvPr>
          <p:cNvSpPr/>
          <p:nvPr userDrawn="1"/>
        </p:nvSpPr>
        <p:spPr>
          <a:xfrm>
            <a:off x="0" y="0"/>
            <a:ext cx="17881600" cy="100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4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360" y="1561417"/>
            <a:ext cx="15422880" cy="918258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B70DA370-1850-EC41-B46D-375C0D401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9360" y="2507815"/>
            <a:ext cx="15422880" cy="1265647"/>
          </a:xfrm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spcBef>
                <a:spcPts val="0"/>
              </a:spcBef>
              <a:buFontTx/>
              <a:buNone/>
              <a:defRPr sz="2053" baseline="0"/>
            </a:lvl1pPr>
            <a:lvl2pPr marL="670575" indent="0">
              <a:buFontTx/>
              <a:buNone/>
              <a:defRPr/>
            </a:lvl2pPr>
            <a:lvl3pPr marL="1341150" indent="0">
              <a:buFontTx/>
              <a:buNone/>
              <a:defRPr/>
            </a:lvl3pPr>
            <a:lvl4pPr marL="2011726" indent="0">
              <a:buFontTx/>
              <a:buNone/>
              <a:defRPr/>
            </a:lvl4pPr>
            <a:lvl5pPr marL="2682301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D72583B-D426-B34E-AE9D-A0477DA59A5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229357" y="3616815"/>
            <a:ext cx="4814392" cy="6441585"/>
          </a:xfrm>
          <a:solidFill>
            <a:schemeClr val="bg2"/>
          </a:solidFill>
        </p:spPr>
        <p:txBody>
          <a:bodyPr lIns="144000" tIns="144000" rIns="144000">
            <a:noAutofit/>
          </a:bodyPr>
          <a:lstStyle>
            <a:lvl1pPr marL="0" indent="0">
              <a:buClr>
                <a:schemeClr val="bg1"/>
              </a:buClr>
              <a:buSzPct val="110000"/>
              <a:buFontTx/>
              <a:buNone/>
              <a:defRPr sz="234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586753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92204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24103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573989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BDD9DE9-DAE7-9944-A3D6-D75114DA1B5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836397" y="3632781"/>
            <a:ext cx="4814392" cy="6425619"/>
          </a:xfrm>
          <a:solidFill>
            <a:schemeClr val="bg2"/>
          </a:solidFill>
        </p:spPr>
        <p:txBody>
          <a:bodyPr lIns="144000" tIns="144000" rIns="144000">
            <a:noAutofit/>
          </a:bodyPr>
          <a:lstStyle>
            <a:lvl1pPr marL="0" indent="0">
              <a:buClr>
                <a:schemeClr val="bg1"/>
              </a:buClr>
              <a:buSzPct val="110000"/>
              <a:buFontTx/>
              <a:buNone/>
              <a:defRPr sz="234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586753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92204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24103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573989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15847B-D57D-124F-A11F-C6E2E162EAB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32877" y="3632781"/>
            <a:ext cx="4814392" cy="6425619"/>
          </a:xfrm>
          <a:solidFill>
            <a:schemeClr val="bg2"/>
          </a:solidFill>
        </p:spPr>
        <p:txBody>
          <a:bodyPr lIns="144000" tIns="144000" rIns="144000">
            <a:noAutofit/>
          </a:bodyPr>
          <a:lstStyle>
            <a:lvl1pPr marL="0" indent="0">
              <a:buClr>
                <a:schemeClr val="bg1"/>
              </a:buClr>
              <a:buSzPct val="110000"/>
              <a:buFontTx/>
              <a:buNone/>
              <a:defRPr sz="234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586753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92204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24103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573989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97C795D-9F69-B959-DBCD-A077E3773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66465" y="421954"/>
            <a:ext cx="2754071" cy="75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05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563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arkGree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9687DF6-20FE-4452-AAFA-728A8BFD797D}"/>
              </a:ext>
            </a:extLst>
          </p:cNvPr>
          <p:cNvSpPr/>
          <p:nvPr userDrawn="1"/>
        </p:nvSpPr>
        <p:spPr>
          <a:xfrm>
            <a:off x="0" y="0"/>
            <a:ext cx="17881600" cy="100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4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360" y="1561417"/>
            <a:ext cx="15422880" cy="918258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B70DA370-1850-EC41-B46D-375C0D401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29360" y="2507815"/>
            <a:ext cx="15422880" cy="1265647"/>
          </a:xfrm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spcBef>
                <a:spcPts val="0"/>
              </a:spcBef>
              <a:buFontTx/>
              <a:buNone/>
              <a:defRPr sz="2053" baseline="0"/>
            </a:lvl1pPr>
            <a:lvl2pPr marL="670575" indent="0">
              <a:buFontTx/>
              <a:buNone/>
              <a:defRPr/>
            </a:lvl2pPr>
            <a:lvl3pPr marL="1341150" indent="0">
              <a:buFontTx/>
              <a:buNone/>
              <a:defRPr/>
            </a:lvl3pPr>
            <a:lvl4pPr marL="2011726" indent="0">
              <a:buFontTx/>
              <a:buNone/>
              <a:defRPr/>
            </a:lvl4pPr>
            <a:lvl5pPr marL="2682301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D72583B-D426-B34E-AE9D-A0477DA59A5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229357" y="3616815"/>
            <a:ext cx="4814392" cy="6441585"/>
          </a:xfrm>
          <a:noFill/>
        </p:spPr>
        <p:txBody>
          <a:bodyPr lIns="144000" tIns="144000" rIns="144000">
            <a:noAutofit/>
          </a:bodyPr>
          <a:lstStyle>
            <a:lvl1pPr marL="0" indent="0">
              <a:buClr>
                <a:schemeClr val="bg1"/>
              </a:buClr>
              <a:buSzPct val="110000"/>
              <a:buFontTx/>
              <a:buNone/>
              <a:defRPr sz="234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586753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bg1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92204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bg1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24103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bg1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573989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bg1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BDD9DE9-DAE7-9944-A3D6-D75114DA1B5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836397" y="3632781"/>
            <a:ext cx="4814392" cy="6425619"/>
          </a:xfrm>
          <a:noFill/>
        </p:spPr>
        <p:txBody>
          <a:bodyPr lIns="144000" tIns="144000" rIns="144000">
            <a:noAutofit/>
          </a:bodyPr>
          <a:lstStyle>
            <a:lvl1pPr marL="0" indent="0">
              <a:buClr>
                <a:schemeClr val="bg1"/>
              </a:buClr>
              <a:buSzPct val="110000"/>
              <a:buFontTx/>
              <a:buNone/>
              <a:defRPr sz="234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586753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bg1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92204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bg1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24103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bg1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573989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bg1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815847B-D57D-124F-A11F-C6E2E162EAB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32877" y="3632781"/>
            <a:ext cx="4814392" cy="6425619"/>
          </a:xfrm>
          <a:noFill/>
        </p:spPr>
        <p:txBody>
          <a:bodyPr lIns="144000" tIns="144000" rIns="144000">
            <a:noAutofit/>
          </a:bodyPr>
          <a:lstStyle>
            <a:lvl1pPr marL="0" indent="0">
              <a:buClr>
                <a:schemeClr val="bg1"/>
              </a:buClr>
              <a:buSzPct val="110000"/>
              <a:buFontTx/>
              <a:buNone/>
              <a:defRPr sz="2347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586753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bg1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92204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bg1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241031" indent="-335288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bg1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1573989" indent="-332960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bg1"/>
              </a:buClr>
              <a:buSzPct val="110000"/>
              <a:buFont typeface="Wingdings" pitchFamily="2" charset="2"/>
              <a:buChar char="§"/>
              <a:tabLst/>
              <a:defRPr sz="205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97C795D-9F69-B959-DBCD-A077E3773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66465" y="421954"/>
            <a:ext cx="2754071" cy="75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10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563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 Woma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person, utomhus, sport, spelare&#10;&#10;Automatiskt genererad beskrivning">
            <a:extLst>
              <a:ext uri="{FF2B5EF4-FFF2-40B4-BE49-F238E27FC236}">
                <a16:creationId xmlns:a16="http://schemas.microsoft.com/office/drawing/2014/main" id="{DDDE74CD-2135-0347-AFB5-50FEBC396B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3" r="1443"/>
          <a:stretch/>
        </p:blipFill>
        <p:spPr>
          <a:xfrm>
            <a:off x="0" y="-16653"/>
            <a:ext cx="17881600" cy="10075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5200" y="1705738"/>
            <a:ext cx="13411200" cy="350181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ts val="7040"/>
              </a:lnSpc>
              <a:defRPr sz="704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5200" y="5347062"/>
            <a:ext cx="13411200" cy="2364377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0E5C1F93-5B1A-D74B-AC89-3BFD3793C178}"/>
              </a:ext>
            </a:extLst>
          </p:cNvPr>
          <p:cNvCxnSpPr>
            <a:cxnSpLocks/>
          </p:cNvCxnSpPr>
          <p:nvPr userDrawn="1"/>
        </p:nvCxnSpPr>
        <p:spPr>
          <a:xfrm>
            <a:off x="0" y="5180655"/>
            <a:ext cx="17881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D764993B-0545-7843-ADEB-18E53E4DB4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174" y="365601"/>
            <a:ext cx="3763883" cy="119581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E327322-127F-5348-84F2-9891CABEB9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77554" y="9440515"/>
            <a:ext cx="3089366" cy="23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09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DDE74CD-2135-0347-AFB5-50FEBC396B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r="127"/>
          <a:stretch/>
        </p:blipFill>
        <p:spPr>
          <a:xfrm>
            <a:off x="0" y="-16653"/>
            <a:ext cx="17881600" cy="10075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5200" y="1705738"/>
            <a:ext cx="13411200" cy="350181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ts val="7040"/>
              </a:lnSpc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5200" y="5347062"/>
            <a:ext cx="13411200" cy="2364377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0E5C1F93-5B1A-D74B-AC89-3BFD3793C178}"/>
              </a:ext>
            </a:extLst>
          </p:cNvPr>
          <p:cNvCxnSpPr>
            <a:cxnSpLocks/>
          </p:cNvCxnSpPr>
          <p:nvPr userDrawn="1"/>
        </p:nvCxnSpPr>
        <p:spPr>
          <a:xfrm>
            <a:off x="0" y="5180655"/>
            <a:ext cx="17881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D764993B-0545-7843-ADEB-18E53E4DB4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174" y="365601"/>
            <a:ext cx="3763883" cy="1195817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5E327322-127F-5348-84F2-9891CABEB9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77554" y="9440515"/>
            <a:ext cx="3089366" cy="23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28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56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335288" indent="-335288">
              <a:buClr>
                <a:schemeClr val="bg1"/>
              </a:buClr>
              <a:buSzPct val="110000"/>
              <a:buFont typeface="Wingdings" pitchFamily="2" charset="2"/>
              <a:buChar char="§"/>
              <a:defRPr sz="3520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1005863" indent="-335288">
              <a:buClr>
                <a:schemeClr val="bg1"/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676438" indent="-335288">
              <a:buClr>
                <a:schemeClr val="bg1"/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2347013" indent="-335288">
              <a:buClr>
                <a:schemeClr val="bg1"/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3017589" indent="-335288">
              <a:buClr>
                <a:schemeClr val="bg1"/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5DA06D46-7897-4746-96E4-A15E95EBF9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9360" y="1586447"/>
            <a:ext cx="15422880" cy="8932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6026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7678F6-840D-F94C-9210-9DC4A54108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778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80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itle &amp; Content, logo upp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790FB96-B02F-B1AF-DDB4-1DCDFA60C127}"/>
              </a:ext>
            </a:extLst>
          </p:cNvPr>
          <p:cNvSpPr/>
          <p:nvPr userDrawn="1"/>
        </p:nvSpPr>
        <p:spPr>
          <a:xfrm>
            <a:off x="0" y="15966"/>
            <a:ext cx="17881600" cy="100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64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2DBB08C-92F1-C554-F2F4-60DF22F50A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66465" y="421954"/>
            <a:ext cx="2754071" cy="75330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335288" indent="-335288">
              <a:buClr>
                <a:schemeClr val="bg1"/>
              </a:buClr>
              <a:buSzPct val="110000"/>
              <a:buFont typeface="Wingdings" pitchFamily="2" charset="2"/>
              <a:buChar char="§"/>
              <a:defRPr sz="3520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1005863" indent="-335288">
              <a:buClr>
                <a:schemeClr val="bg1"/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676438" indent="-335288">
              <a:buClr>
                <a:schemeClr val="bg1"/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2347013" indent="-335288">
              <a:buClr>
                <a:schemeClr val="bg1"/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3017589" indent="-335288">
              <a:buClr>
                <a:schemeClr val="bg1"/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5DA06D46-7897-4746-96E4-A15E95EBF9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9360" y="1586447"/>
            <a:ext cx="15422880" cy="8932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6828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, Woma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person, utomhus, sport, spelare&#10;&#10;Automatiskt genererad beskrivning">
            <a:extLst>
              <a:ext uri="{FF2B5EF4-FFF2-40B4-BE49-F238E27FC236}">
                <a16:creationId xmlns:a16="http://schemas.microsoft.com/office/drawing/2014/main" id="{B2A48E0B-B1F7-E945-BAFE-6693963A57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5"/>
          <a:stretch/>
        </p:blipFill>
        <p:spPr>
          <a:xfrm>
            <a:off x="-1" y="8658"/>
            <a:ext cx="17879284" cy="1004974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360" y="4172010"/>
            <a:ext cx="15422880" cy="5520790"/>
          </a:xfrm>
        </p:spPr>
        <p:txBody>
          <a:bodyPr>
            <a:normAutofit/>
          </a:bodyPr>
          <a:lstStyle>
            <a:lvl1pPr marL="335288" indent="-335288">
              <a:buClr>
                <a:schemeClr val="bg1"/>
              </a:buClr>
              <a:buSzPct val="110000"/>
              <a:buFont typeface="Wingdings" pitchFamily="2" charset="2"/>
              <a:buChar char="§"/>
              <a:defRPr sz="3520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1005863" indent="-335288">
              <a:buClr>
                <a:schemeClr val="bg1"/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676438" indent="-335288">
              <a:buClr>
                <a:schemeClr val="bg1"/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2347013" indent="-335288">
              <a:buClr>
                <a:schemeClr val="bg1"/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3017589" indent="-335288">
              <a:buClr>
                <a:schemeClr val="bg1"/>
              </a:buClr>
              <a:buSzPct val="110000"/>
              <a:buFont typeface="Wingdings" pitchFamily="2" charset="2"/>
              <a:buChar char="§"/>
              <a:defRPr sz="2933" b="0" i="0" baseline="0">
                <a:solidFill>
                  <a:schemeClr val="bg1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5DA06D46-7897-4746-96E4-A15E95EBF9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9360" y="3080873"/>
            <a:ext cx="15422880" cy="8932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D06759C-A071-CA4D-B25E-B85D0C8516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1174" y="365601"/>
            <a:ext cx="3763883" cy="119581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0D4B214-6D7A-C049-AF06-0EA46F4904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77554" y="9440515"/>
            <a:ext cx="3089366" cy="23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1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41">
            <a:extLst>
              <a:ext uri="{FF2B5EF4-FFF2-40B4-BE49-F238E27FC236}">
                <a16:creationId xmlns:a16="http://schemas.microsoft.com/office/drawing/2014/main" id="{4F7AD54F-A4D8-2942-848A-DD2722112DFF}"/>
              </a:ext>
            </a:extLst>
          </p:cNvPr>
          <p:cNvSpPr/>
          <p:nvPr userDrawn="1"/>
        </p:nvSpPr>
        <p:spPr>
          <a:xfrm>
            <a:off x="0" y="0"/>
            <a:ext cx="17881600" cy="10058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 b="1" i="0" noProof="0" dirty="0">
              <a:solidFill>
                <a:srgbClr val="44657D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360" y="2677584"/>
            <a:ext cx="1542288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29360" y="9322647"/>
            <a:ext cx="40233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4BD0F92-14D4-449F-A076-B301CF1540D0}" type="datetimeFigureOut">
              <a:rPr lang="en-US" noProof="0" smtClean="0"/>
              <a:pPr/>
              <a:t>2/13/23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28880" y="9322647"/>
            <a:ext cx="40233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 b="1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64808FC-C413-47E5-8650-DF6F606DDE0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Platshållare för rubrik 9">
            <a:extLst>
              <a:ext uri="{FF2B5EF4-FFF2-40B4-BE49-F238E27FC236}">
                <a16:creationId xmlns:a16="http://schemas.microsoft.com/office/drawing/2014/main" id="{AC2E7C25-5E28-0F48-83EA-121974DB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360" y="535517"/>
            <a:ext cx="15422880" cy="19441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noProof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3C155DE-5A19-EFEB-7A1A-42F911A23ACD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77554" y="9495379"/>
            <a:ext cx="3089366" cy="234965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3E4D52C-CFA7-D45D-F55A-313B9A07B312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460" y="9139056"/>
            <a:ext cx="2754071" cy="87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8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25" r:id="rId4"/>
    <p:sldLayoutId id="2147483707" r:id="rId5"/>
    <p:sldLayoutId id="2147484075" r:id="rId6"/>
    <p:sldLayoutId id="2147483709" r:id="rId7"/>
    <p:sldLayoutId id="2147484077" r:id="rId8"/>
    <p:sldLayoutId id="2147483710" r:id="rId9"/>
    <p:sldLayoutId id="2147483711" r:id="rId10"/>
    <p:sldLayoutId id="2147484074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4076" r:id="rId19"/>
    <p:sldLayoutId id="2147484105" r:id="rId20"/>
    <p:sldLayoutId id="2147483721" r:id="rId21"/>
    <p:sldLayoutId id="2147483722" r:id="rId22"/>
    <p:sldLayoutId id="2147483723" r:id="rId23"/>
    <p:sldLayoutId id="2147483724" r:id="rId24"/>
    <p:sldLayoutId id="2147484079" r:id="rId25"/>
    <p:sldLayoutId id="2147484106" r:id="rId26"/>
    <p:sldLayoutId id="2147484107" r:id="rId27"/>
  </p:sldLayoutIdLst>
  <p:txStyles>
    <p:titleStyle>
      <a:lvl1pPr algn="l" defTabSz="1341150" rtl="0" eaLnBrk="1" latinLnBrk="0" hangingPunct="1">
        <a:lnSpc>
          <a:spcPts val="5573"/>
        </a:lnSpc>
        <a:spcBef>
          <a:spcPct val="0"/>
        </a:spcBef>
        <a:buNone/>
        <a:defRPr sz="528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Clr>
          <a:schemeClr val="bg1"/>
        </a:buClr>
        <a:buSzPct val="110000"/>
        <a:buFont typeface="Wingdings" pitchFamily="2" charset="2"/>
        <a:buChar char="§"/>
        <a:defRPr sz="4107" b="0" i="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Clr>
          <a:schemeClr val="bg1"/>
        </a:buClr>
        <a:buSzPct val="110000"/>
        <a:buFont typeface="Wingdings" pitchFamily="2" charset="2"/>
        <a:buChar char="§"/>
        <a:defRPr sz="3520" b="0" i="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Clr>
          <a:schemeClr val="bg1"/>
        </a:buClr>
        <a:buSzPct val="110000"/>
        <a:buFont typeface="Wingdings" pitchFamily="2" charset="2"/>
        <a:buChar char="§"/>
        <a:defRPr sz="2933" b="0" i="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Clr>
          <a:schemeClr val="bg1"/>
        </a:buClr>
        <a:buSzPct val="110000"/>
        <a:buFont typeface="Wingdings" pitchFamily="2" charset="2"/>
        <a:buChar char="§"/>
        <a:defRPr sz="2640" b="0" i="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Clr>
          <a:schemeClr val="bg1"/>
        </a:buClr>
        <a:buSzPct val="110000"/>
        <a:buFont typeface="Wingdings" pitchFamily="2" charset="2"/>
        <a:buChar char="§"/>
        <a:defRPr sz="2640" b="0" i="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5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17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microsoft.com/office/2007/relationships/hdphoto" Target="../media/hdphoto1.wdp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azuremarketplace.microsoft.com/en-us/marketplace/apps/livearenatechnologiesab1619735139501.aiproducer?tab=Overview" TargetMode="External"/><Relationship Id="rId3" Type="http://schemas.openxmlformats.org/officeDocument/2006/relationships/hyperlink" Target="http://www.livearena.com/" TargetMode="External"/><Relationship Id="rId7" Type="http://schemas.openxmlformats.org/officeDocument/2006/relationships/image" Target="../media/image55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psbroadband.sharepoint.com/:p:/s/Corporatesales/EdSCNQgLRnlNloVQeGM5zPoBXUgCc5svFmU9HyQyqqfaig?e=APdEge" TargetMode="External"/><Relationship Id="rId5" Type="http://schemas.openxmlformats.org/officeDocument/2006/relationships/image" Target="../media/image54.png"/><Relationship Id="rId10" Type="http://schemas.openxmlformats.org/officeDocument/2006/relationships/image" Target="../media/image1.png"/><Relationship Id="rId4" Type="http://schemas.openxmlformats.org/officeDocument/2006/relationships/hyperlink" Target="mailto:sales@livearena.com" TargetMode="External"/><Relationship Id="rId9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5B00E37-3734-419B-78E1-6D87C0FCC7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9205" y="3750630"/>
            <a:ext cx="16376009" cy="1278570"/>
          </a:xfrm>
        </p:spPr>
        <p:txBody>
          <a:bodyPr>
            <a:normAutofit fontScale="70000" lnSpcReduction="20000"/>
          </a:bodyPr>
          <a:lstStyle/>
          <a:p>
            <a:r>
              <a:rPr lang="en-US" b="1"/>
              <a:t>AI Producer</a:t>
            </a:r>
          </a:p>
          <a:p>
            <a:r>
              <a:rPr lang="en-US"/>
              <a:t>Democratizing Production with Microsoft Teams</a:t>
            </a:r>
          </a:p>
        </p:txBody>
      </p:sp>
    </p:spTree>
    <p:extLst>
      <p:ext uri="{BB962C8B-B14F-4D97-AF65-F5344CB8AC3E}">
        <p14:creationId xmlns:p14="http://schemas.microsoft.com/office/powerpoint/2010/main" val="4187537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E0B858CD-3C4C-854C-BD27-D85B176551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151" r="13226" b="29505"/>
          <a:stretch/>
        </p:blipFill>
        <p:spPr>
          <a:xfrm flipH="1">
            <a:off x="0" y="8273"/>
            <a:ext cx="17881600" cy="6410112"/>
          </a:xfrm>
          <a:prstGeom prst="rect">
            <a:avLst/>
          </a:prstGeo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3A7AFD6-39D0-F24F-A2DD-1062DFA2FDC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229357" y="6691713"/>
            <a:ext cx="4814392" cy="3366687"/>
          </a:xfrm>
          <a:noFill/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/>
              <a:t>HYBRID WORK</a:t>
            </a:r>
          </a:p>
          <a:p>
            <a:pPr>
              <a:spcBef>
                <a:spcPts val="1000"/>
              </a:spcBef>
            </a:pPr>
            <a:r>
              <a:rPr lang="en-US" sz="1600" b="0"/>
              <a:t>There are over 270M monthly active users with Microsoft Teams.</a:t>
            </a:r>
          </a:p>
          <a:p>
            <a:pPr>
              <a:spcBef>
                <a:spcPts val="1000"/>
              </a:spcBef>
            </a:pPr>
            <a:r>
              <a:rPr lang="en-US" sz="1600" b="0"/>
              <a:t>53% say their organizations have standardized on Microsoft Teams. 67% say they expect to standardize on Microsoft Teams in the next 3 years.</a:t>
            </a:r>
            <a:br>
              <a:rPr lang="en-US" sz="1600" b="0"/>
            </a:br>
            <a:br>
              <a:rPr lang="en-US" sz="1600" b="0"/>
            </a:br>
            <a:r>
              <a:rPr lang="en-US" sz="1600" b="0"/>
              <a:t>54% of leaders say their company is investing in tech and space to redesign meeting rooms to make them more hybrid-friendly.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40EFF1E-8001-D14B-BB3D-764F4385A1E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836397" y="6700058"/>
            <a:ext cx="4814392" cy="3358342"/>
          </a:xfrm>
          <a:noFill/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/>
              <a:t>IDEAL SOLUTION</a:t>
            </a:r>
          </a:p>
          <a:p>
            <a:pPr>
              <a:spcBef>
                <a:spcPts val="1000"/>
              </a:spcBef>
            </a:pPr>
            <a:r>
              <a:rPr lang="en-US" sz="1600" b="0"/>
              <a:t>Use AI Producer for live webinars, Townhall meetings, interactive events, and broadcasts. Without leaving Microsoft Teams. </a:t>
            </a:r>
          </a:p>
          <a:p>
            <a:pPr>
              <a:spcBef>
                <a:spcPts val="1000"/>
              </a:spcBef>
            </a:pPr>
            <a:r>
              <a:rPr lang="en-US" sz="1600" b="0"/>
              <a:t>Use AI Producer to Play high-quality video in meetings. Or create vivid productions in the same meeting or for later viewing/sharing.</a:t>
            </a:r>
          </a:p>
          <a:p>
            <a:pPr>
              <a:spcBef>
                <a:spcPts val="1000"/>
              </a:spcBef>
            </a:pPr>
            <a:r>
              <a:rPr lang="en-US" sz="1600" b="0"/>
              <a:t>All fully automated without the need for extra hardware or production staff.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DCFF434-B4D9-9E4B-A8A0-AEC49B5A469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32877" y="6700058"/>
            <a:ext cx="4814392" cy="3358342"/>
          </a:xfrm>
          <a:noFill/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/>
              <a:t>CHALLENGES</a:t>
            </a:r>
          </a:p>
          <a:p>
            <a:pPr>
              <a:spcBef>
                <a:spcPts val="1000"/>
              </a:spcBef>
            </a:pPr>
            <a:r>
              <a:rPr lang="en-US" sz="1600" b="0"/>
              <a:t>Hybrid work is here to stay and producing compelling presentations and live events will be extremely important to capture viewer’s attention.</a:t>
            </a:r>
          </a:p>
          <a:p>
            <a:pPr>
              <a:spcBef>
                <a:spcPts val="1000"/>
              </a:spcBef>
            </a:pPr>
            <a:r>
              <a:rPr lang="en-US" sz="1600" b="0"/>
              <a:t>But it’s been complicated – requiring a mix of costly hardware, complex software solutions, skilled professionals or external production teams.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340EAFA-33B4-824E-89FE-06BB390988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91435" y="373919"/>
            <a:ext cx="3753622" cy="119581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6CB33F4-9240-A040-9146-C2332DFA8B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33206" y="1288733"/>
            <a:ext cx="2219922" cy="168839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EF5AE339-A61C-DA44-8ABA-2543273251AB}"/>
              </a:ext>
            </a:extLst>
          </p:cNvPr>
          <p:cNvSpPr/>
          <p:nvPr/>
        </p:nvSpPr>
        <p:spPr>
          <a:xfrm>
            <a:off x="0" y="8273"/>
            <a:ext cx="5169877" cy="641838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</a:schemeClr>
              </a:gs>
              <a:gs pos="99000">
                <a:schemeClr val="tx1">
                  <a:lumMod val="75000"/>
                  <a:lumOff val="25000"/>
                  <a:alpha val="26373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518E5BB-7FA9-4A48-B320-6E662687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485" y="4703628"/>
            <a:ext cx="14947207" cy="918258"/>
          </a:xfrm>
        </p:spPr>
        <p:txBody>
          <a:bodyPr>
            <a:normAutofit fontScale="90000"/>
          </a:bodyPr>
          <a:lstStyle/>
          <a:p>
            <a:r>
              <a:rPr lang="en-US"/>
              <a:t>Engaging and sharing information using video, has never been more important.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3AC3ABD-4E38-5E46-A02A-83E0E9984E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2485" y="5650026"/>
            <a:ext cx="15422880" cy="1265647"/>
          </a:xfrm>
        </p:spPr>
        <p:txBody>
          <a:bodyPr/>
          <a:lstStyle/>
          <a:p>
            <a:r>
              <a:rPr lang="en-US" sz="2400"/>
              <a:t>AI Producer is the powerful easy-to-use tool that allows you to do this, without the need for technical expertise.</a:t>
            </a:r>
          </a:p>
        </p:txBody>
      </p:sp>
    </p:spTree>
    <p:extLst>
      <p:ext uri="{BB962C8B-B14F-4D97-AF65-F5344CB8AC3E}">
        <p14:creationId xmlns:p14="http://schemas.microsoft.com/office/powerpoint/2010/main" val="3006102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ACA9037B-E1F4-DB4F-AFEE-8D39AF618F07}"/>
              </a:ext>
            </a:extLst>
          </p:cNvPr>
          <p:cNvSpPr txBox="1"/>
          <p:nvPr/>
        </p:nvSpPr>
        <p:spPr>
          <a:xfrm>
            <a:off x="12187004" y="2043812"/>
            <a:ext cx="4765570" cy="621576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Calibri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2643778-0522-4647-BFD9-B9353CE12D90}"/>
              </a:ext>
            </a:extLst>
          </p:cNvPr>
          <p:cNvSpPr txBox="1"/>
          <p:nvPr/>
        </p:nvSpPr>
        <p:spPr>
          <a:xfrm>
            <a:off x="9940413" y="766916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l" defTabSz="4571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48C5AA0-90A5-D84A-BF9A-CF301670C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360" y="2677584"/>
            <a:ext cx="9286240" cy="638196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Integrated in Microsoft Teams as a meeting extension app.</a:t>
            </a:r>
          </a:p>
          <a:p>
            <a:r>
              <a:rPr lang="en-US" sz="3200" dirty="0"/>
              <a:t>Enhance your Teams meetings including </a:t>
            </a:r>
            <a:br>
              <a:rPr lang="en-US" sz="3200" dirty="0"/>
            </a:br>
            <a:r>
              <a:rPr lang="en-US" sz="3200" dirty="0"/>
              <a:t>Play high-quality video.</a:t>
            </a:r>
          </a:p>
          <a:p>
            <a:r>
              <a:rPr lang="en-US" sz="3200" dirty="0"/>
              <a:t>Fully automated productions and broadcasts.</a:t>
            </a:r>
          </a:p>
          <a:p>
            <a:r>
              <a:rPr lang="en-US" sz="3200" dirty="0"/>
              <a:t>Preset Production formats that suit your needs.</a:t>
            </a:r>
          </a:p>
          <a:p>
            <a:r>
              <a:rPr lang="en-US" sz="3200" dirty="0"/>
              <a:t>Brand your production with a logo and background.</a:t>
            </a:r>
          </a:p>
          <a:p>
            <a:r>
              <a:rPr lang="en-US" sz="3200" dirty="0"/>
              <a:t>AI Producer will automatically create a vivid and engaging production.</a:t>
            </a:r>
          </a:p>
          <a:p>
            <a:r>
              <a:rPr lang="en-US" sz="3200" dirty="0">
                <a:latin typeface="Arial"/>
                <a:cs typeface="Arial"/>
              </a:rPr>
              <a:t>Viewers can follow the production in Teams meeting, Teams webinar, Teams live event, LinkedIn or any other distribution platform of </a:t>
            </a:r>
            <a:br>
              <a:rPr lang="en-US" sz="3200" dirty="0">
                <a:latin typeface="Arial"/>
                <a:cs typeface="Arial"/>
              </a:rPr>
            </a:br>
            <a:r>
              <a:rPr lang="en-US" sz="3200" dirty="0">
                <a:latin typeface="Arial"/>
                <a:cs typeface="Arial"/>
              </a:rPr>
              <a:t>your choice. </a:t>
            </a:r>
            <a:endParaRPr lang="en-US" sz="3200" dirty="0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0BB142C-3DAD-F34B-BF97-ADA9B5C4E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AI Producer for Microsoft Teams 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B9F24B9-E295-B220-96DA-9695F90E3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6" b="6842"/>
          <a:stretch/>
        </p:blipFill>
        <p:spPr>
          <a:xfrm>
            <a:off x="6275349" y="2479675"/>
            <a:ext cx="11606251" cy="757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12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470E3A6-661C-1D02-A6A2-88E2620C2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360" y="2722753"/>
            <a:ext cx="15422880" cy="1435521"/>
          </a:xfrm>
        </p:spPr>
        <p:txBody>
          <a:bodyPr/>
          <a:lstStyle/>
          <a:p>
            <a:pPr marL="0" marR="0" lvl="0" indent="0" algn="l" defTabSz="1341150" rtl="0" eaLnBrk="1" fontAlgn="auto" latinLnBrk="0" hangingPunct="1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0000"/>
              <a:buFontTx/>
              <a:buNone/>
              <a:tabLst/>
              <a:defRPr/>
            </a:pPr>
            <a:r>
              <a:rPr lang="en-US" sz="2400" dirty="0"/>
              <a:t>Play high-quality video in your Teams meetings. Or automatically produce your presentation, lecture or panel discussion in a more vivid and engaging way. In the same meeting. Or save it or for later viewing and/or sharing.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329864E1-0427-0E43-810E-0BB19F3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AI Producer Meeting</a:t>
            </a:r>
            <a:br>
              <a:rPr lang="en-US"/>
            </a:br>
            <a:r>
              <a:rPr lang="en-US" sz="5300" b="0"/>
              <a:t>Enhance your Teams meeting’s experience</a:t>
            </a:r>
          </a:p>
        </p:txBody>
      </p:sp>
      <p:pic>
        <p:nvPicPr>
          <p:cNvPr id="30" name="Bild">
            <a:extLst>
              <a:ext uri="{FF2B5EF4-FFF2-40B4-BE49-F238E27FC236}">
                <a16:creationId xmlns:a16="http://schemas.microsoft.com/office/drawing/2014/main" id="{BBF93720-CCF1-B044-954A-DBC5D5E65B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5" t="38027" b="17350"/>
          <a:stretch/>
        </p:blipFill>
        <p:spPr>
          <a:xfrm>
            <a:off x="9258145" y="5687670"/>
            <a:ext cx="4913425" cy="1703848"/>
          </a:xfrm>
          <a:prstGeom prst="rect">
            <a:avLst/>
          </a:prstGeom>
        </p:spPr>
      </p:pic>
      <p:sp>
        <p:nvSpPr>
          <p:cNvPr id="38" name="textruta 37">
            <a:extLst>
              <a:ext uri="{FF2B5EF4-FFF2-40B4-BE49-F238E27FC236}">
                <a16:creationId xmlns:a16="http://schemas.microsoft.com/office/drawing/2014/main" id="{BFF24EC5-AD10-7A4F-B4E9-0BCA5748C6EB}"/>
              </a:ext>
            </a:extLst>
          </p:cNvPr>
          <p:cNvSpPr txBox="1"/>
          <p:nvPr/>
        </p:nvSpPr>
        <p:spPr>
          <a:xfrm>
            <a:off x="14292193" y="5605721"/>
            <a:ext cx="2678808" cy="1692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Optimized for one presenter at a time. Analyzes constantly the presenter and the shared screen. Displays in Focus mode, Shared screen, and Side-by-side modes. Designed following GDPR, where students/attendees </a:t>
            </a:r>
            <a:r>
              <a:rPr lang="en-US" sz="1300">
                <a:solidFill>
                  <a:srgbClr val="FFFFFF"/>
                </a:solidFill>
                <a:latin typeface="Arial" panose="020B0604020202020204"/>
                <a:cs typeface="Calibri"/>
              </a:rPr>
              <a:t>remain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 anonymous.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F01C98BF-35EA-6D23-1F6A-EEB3DEF1790A}"/>
              </a:ext>
            </a:extLst>
          </p:cNvPr>
          <p:cNvSpPr txBox="1"/>
          <p:nvPr/>
        </p:nvSpPr>
        <p:spPr>
          <a:xfrm>
            <a:off x="14283241" y="3708654"/>
            <a:ext cx="2567978" cy="14927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  <a:sym typeface="Helvetica"/>
              </a:rPr>
              <a:t>Save your meeting, produced in a vivid and engaging way for later viewing and/or sharing.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Analyzes constantly who is speaking and the shared screen. Displays in Focus mode, Shared, and Split-screen.</a:t>
            </a:r>
          </a:p>
        </p:txBody>
      </p:sp>
      <p:pic>
        <p:nvPicPr>
          <p:cNvPr id="17" name="Picture 2" descr="9 Types of Business Meetings and How to Conduct Them | RingCentral UK Blog">
            <a:extLst>
              <a:ext uri="{FF2B5EF4-FFF2-40B4-BE49-F238E27FC236}">
                <a16:creationId xmlns:a16="http://schemas.microsoft.com/office/drawing/2014/main" id="{FC33D95E-695D-6508-38D2-9ABFD08CB0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t="20175" r="-183" b="25466"/>
          <a:stretch/>
        </p:blipFill>
        <p:spPr bwMode="auto">
          <a:xfrm>
            <a:off x="9258145" y="3756877"/>
            <a:ext cx="4913424" cy="1703848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ktangel 34">
            <a:extLst>
              <a:ext uri="{FF2B5EF4-FFF2-40B4-BE49-F238E27FC236}">
                <a16:creationId xmlns:a16="http://schemas.microsoft.com/office/drawing/2014/main" id="{81A2E591-4DBA-0BE5-CFC4-90D920227AFD}"/>
              </a:ext>
            </a:extLst>
          </p:cNvPr>
          <p:cNvSpPr/>
          <p:nvPr/>
        </p:nvSpPr>
        <p:spPr>
          <a:xfrm rot="16200000">
            <a:off x="11383820" y="1624567"/>
            <a:ext cx="645696" cy="4897041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2900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8AFE27B5-3A48-3D93-8C22-CB25E1CFD8CE}"/>
              </a:ext>
            </a:extLst>
          </p:cNvPr>
          <p:cNvSpPr txBox="1"/>
          <p:nvPr/>
        </p:nvSpPr>
        <p:spPr>
          <a:xfrm>
            <a:off x="6477492" y="5645003"/>
            <a:ext cx="256797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Enhance your meeting with a production to the same meeting or webinar. (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  <a:sym typeface="Helvetica"/>
              </a:rPr>
              <a:t>available Q2)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Calibri"/>
            </a:endParaRPr>
          </a:p>
        </p:txBody>
      </p:sp>
      <p:pic>
        <p:nvPicPr>
          <p:cNvPr id="25" name="Platshållare för innehåll 5">
            <a:extLst>
              <a:ext uri="{FF2B5EF4-FFF2-40B4-BE49-F238E27FC236}">
                <a16:creationId xmlns:a16="http://schemas.microsoft.com/office/drawing/2014/main" id="{9E1A133F-72EC-0374-6175-D98610B293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1" b="26444"/>
          <a:stretch/>
        </p:blipFill>
        <p:spPr>
          <a:xfrm>
            <a:off x="1436935" y="5725774"/>
            <a:ext cx="4913425" cy="1703848"/>
          </a:xfrm>
          <a:prstGeom prst="rect">
            <a:avLst/>
          </a:prstGeom>
        </p:spPr>
      </p:pic>
      <p:grpSp>
        <p:nvGrpSpPr>
          <p:cNvPr id="22" name="Grupp 21">
            <a:extLst>
              <a:ext uri="{FF2B5EF4-FFF2-40B4-BE49-F238E27FC236}">
                <a16:creationId xmlns:a16="http://schemas.microsoft.com/office/drawing/2014/main" id="{01F424DD-8387-9D55-EDD1-0A4936E916F2}"/>
              </a:ext>
            </a:extLst>
          </p:cNvPr>
          <p:cNvGrpSpPr/>
          <p:nvPr/>
        </p:nvGrpSpPr>
        <p:grpSpPr>
          <a:xfrm>
            <a:off x="1433081" y="3675996"/>
            <a:ext cx="7612389" cy="1784619"/>
            <a:chOff x="1433081" y="3708654"/>
            <a:chExt cx="7612389" cy="1784619"/>
          </a:xfrm>
        </p:grpSpPr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E0380A42-FCFD-376F-E45E-1302899F71D9}"/>
                </a:ext>
              </a:extLst>
            </p:cNvPr>
            <p:cNvSpPr txBox="1"/>
            <p:nvPr/>
          </p:nvSpPr>
          <p:spPr>
            <a:xfrm>
              <a:off x="6477492" y="3708654"/>
              <a:ext cx="2567978" cy="1492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</a:rPr>
                <a:t>Play high-quality video in Teams meetings and stop worrying about videos not loading. Play your personal Playout video library from anywhere, regardless of limitations in local bandwidth.</a:t>
              </a:r>
            </a:p>
          </p:txBody>
        </p:sp>
        <p:pic>
          <p:nvPicPr>
            <p:cNvPr id="8" name="Platshållare för innehåll 5">
              <a:extLst>
                <a:ext uri="{FF2B5EF4-FFF2-40B4-BE49-F238E27FC236}">
                  <a16:creationId xmlns:a16="http://schemas.microsoft.com/office/drawing/2014/main" id="{C4EF5DE2-CD34-E30E-E241-2DDF3D835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83" b="24088"/>
            <a:stretch/>
          </p:blipFill>
          <p:spPr>
            <a:xfrm>
              <a:off x="1436935" y="3789425"/>
              <a:ext cx="4913425" cy="1703848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826D4D86-33E4-44B3-C1E3-30D4CB2EC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>
              <a:off x="3739578" y="4272656"/>
              <a:ext cx="561241" cy="561241"/>
            </a:xfrm>
            <a:prstGeom prst="rect">
              <a:avLst/>
            </a:prstGeom>
          </p:spPr>
        </p:pic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845E176A-88A7-B836-35AA-F4FFE48F0F5E}"/>
                </a:ext>
              </a:extLst>
            </p:cNvPr>
            <p:cNvSpPr/>
            <p:nvPr/>
          </p:nvSpPr>
          <p:spPr>
            <a:xfrm rot="16200000">
              <a:off x="3566947" y="1655757"/>
              <a:ext cx="645696" cy="4913427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  <a:lumMod val="29000"/>
                  </a:schemeClr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E58B057B-4B9A-F4FC-95D2-F2609272D282}"/>
                </a:ext>
              </a:extLst>
            </p:cNvPr>
            <p:cNvSpPr txBox="1"/>
            <p:nvPr/>
          </p:nvSpPr>
          <p:spPr>
            <a:xfrm>
              <a:off x="4478381" y="3830399"/>
              <a:ext cx="1753601" cy="368572"/>
            </a:xfrm>
            <a:prstGeom prst="rect">
              <a:avLst/>
            </a:prstGeom>
          </p:spPr>
          <p:txBody>
            <a:bodyPr vert="horz" wrap="none" lIns="0" tIns="0" rIns="0" bIns="0" rtlCol="0" anchor="b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 panose="020B0604020202020204" pitchFamily="34" charset="0"/>
                </a:rPr>
                <a:t>Playout video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 panose="020B0604020202020204" pitchFamily="34" charset="0"/>
              </a:endParaRPr>
            </a:p>
          </p:txBody>
        </p:sp>
      </p:grpSp>
      <p:sp>
        <p:nvSpPr>
          <p:cNvPr id="21" name="Rektangel 20">
            <a:extLst>
              <a:ext uri="{FF2B5EF4-FFF2-40B4-BE49-F238E27FC236}">
                <a16:creationId xmlns:a16="http://schemas.microsoft.com/office/drawing/2014/main" id="{F066DED1-0A49-1CAB-F105-05DDD8F4FB82}"/>
              </a:ext>
            </a:extLst>
          </p:cNvPr>
          <p:cNvSpPr/>
          <p:nvPr/>
        </p:nvSpPr>
        <p:spPr>
          <a:xfrm rot="16200000">
            <a:off x="3566951" y="3591907"/>
            <a:ext cx="645696" cy="4913431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2900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10">
            <a:extLst>
              <a:ext uri="{FF2B5EF4-FFF2-40B4-BE49-F238E27FC236}">
                <a16:creationId xmlns:a16="http://schemas.microsoft.com/office/drawing/2014/main" id="{56595D69-AC03-079F-4957-C4F4067FC5A4}"/>
              </a:ext>
            </a:extLst>
          </p:cNvPr>
          <p:cNvSpPr txBox="1"/>
          <p:nvPr/>
        </p:nvSpPr>
        <p:spPr>
          <a:xfrm>
            <a:off x="3077806" y="5757686"/>
            <a:ext cx="1753601" cy="368572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 panose="020B0604020202020204" pitchFamily="34" charset="0"/>
              </a:rPr>
              <a:t>Same meeting destination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72305B3D-4646-85FD-29FA-E5C43ADC04A9}"/>
              </a:ext>
            </a:extLst>
          </p:cNvPr>
          <p:cNvSpPr txBox="1"/>
          <p:nvPr/>
        </p:nvSpPr>
        <p:spPr>
          <a:xfrm>
            <a:off x="12055355" y="3780579"/>
            <a:ext cx="1753601" cy="368572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 panose="020B0604020202020204" pitchFamily="34" charset="0"/>
              </a:rPr>
              <a:t>Produced Meeting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23" name="Bildobjekt 55">
            <a:extLst>
              <a:ext uri="{FF2B5EF4-FFF2-40B4-BE49-F238E27FC236}">
                <a16:creationId xmlns:a16="http://schemas.microsoft.com/office/drawing/2014/main" id="{1BF90B61-3932-3C40-465A-4C8216293A0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384" t="2695" r="-696" b="-4909"/>
          <a:stretch/>
        </p:blipFill>
        <p:spPr>
          <a:xfrm>
            <a:off x="11977646" y="4095147"/>
            <a:ext cx="1914090" cy="552936"/>
          </a:xfrm>
          <a:prstGeom prst="rect">
            <a:avLst/>
          </a:prstGeom>
        </p:spPr>
      </p:pic>
      <p:sp>
        <p:nvSpPr>
          <p:cNvPr id="36" name="Rektangel 35">
            <a:extLst>
              <a:ext uri="{FF2B5EF4-FFF2-40B4-BE49-F238E27FC236}">
                <a16:creationId xmlns:a16="http://schemas.microsoft.com/office/drawing/2014/main" id="{1B26FF3F-7503-EA8F-6316-90C349F7031D}"/>
              </a:ext>
            </a:extLst>
          </p:cNvPr>
          <p:cNvSpPr/>
          <p:nvPr/>
        </p:nvSpPr>
        <p:spPr>
          <a:xfrm rot="16200000">
            <a:off x="11392014" y="3553807"/>
            <a:ext cx="645696" cy="4913423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2900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TextBox 10">
            <a:extLst>
              <a:ext uri="{FF2B5EF4-FFF2-40B4-BE49-F238E27FC236}">
                <a16:creationId xmlns:a16="http://schemas.microsoft.com/office/drawing/2014/main" id="{E31B7DC2-D31E-3245-98B5-175C0BB37640}"/>
              </a:ext>
            </a:extLst>
          </p:cNvPr>
          <p:cNvSpPr txBox="1"/>
          <p:nvPr/>
        </p:nvSpPr>
        <p:spPr>
          <a:xfrm>
            <a:off x="12237775" y="5729884"/>
            <a:ext cx="1753601" cy="368572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 panose="020B0604020202020204" pitchFamily="34" charset="0"/>
              </a:rPr>
              <a:t>Education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62" name="Bildobjekt 35">
            <a:extLst>
              <a:ext uri="{FF2B5EF4-FFF2-40B4-BE49-F238E27FC236}">
                <a16:creationId xmlns:a16="http://schemas.microsoft.com/office/drawing/2014/main" id="{A6EE2A92-AF49-1346-922F-392091C8E67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599" b="-2214"/>
          <a:stretch/>
        </p:blipFill>
        <p:spPr>
          <a:xfrm>
            <a:off x="12217117" y="6020846"/>
            <a:ext cx="1868557" cy="5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8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470E3A6-661C-1D02-A6A2-88E2620C2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360" y="2677584"/>
            <a:ext cx="16652240" cy="6381962"/>
          </a:xfrm>
        </p:spPr>
        <p:txBody>
          <a:bodyPr/>
          <a:lstStyle/>
          <a:p>
            <a:pPr marL="0" marR="0" lvl="0" indent="0" algn="l" defTabSz="1341150" rtl="0" eaLnBrk="1" fontAlgn="auto" latinLnBrk="0" hangingPunct="1">
              <a:lnSpc>
                <a:spcPts val="264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0000"/>
              <a:buFontTx/>
              <a:buNone/>
              <a:tabLst/>
              <a:defRPr/>
            </a:pPr>
            <a:r>
              <a:rPr lang="en-US" sz="2400"/>
              <a:t>Easily broadcast your Webinars, Live Events, Town Hall meetings etc. Fully automated </a:t>
            </a:r>
            <a:r>
              <a:rPr lang="en-US" sz="2400">
                <a:sym typeface="Helvetica"/>
              </a:rPr>
              <a:t>or you take control in Manual Mode. </a:t>
            </a:r>
            <a:r>
              <a:rPr lang="en-US" sz="2400"/>
              <a:t>Use preset production formats or</a:t>
            </a:r>
            <a:r>
              <a:rPr lang="en-US" sz="2400">
                <a:sym typeface="Helvetica"/>
              </a:rPr>
              <a:t> use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Rundown with different </a:t>
            </a:r>
            <a:r>
              <a:rPr lang="en-US" sz="2400"/>
              <a:t>segments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 get a smooth interesting production.</a:t>
            </a:r>
            <a:r>
              <a:rPr lang="en-US" sz="2400"/>
              <a:t> 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329864E1-0427-0E43-810E-0BB19F31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AI Producer Broadcast </a:t>
            </a:r>
            <a:br>
              <a:rPr lang="en-US"/>
            </a:br>
            <a:r>
              <a:rPr lang="en-US" sz="5300" b="0"/>
              <a:t>Broadcast live to any destination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4B8483A9-3274-534C-828C-E40BC08AE292}"/>
              </a:ext>
            </a:extLst>
          </p:cNvPr>
          <p:cNvGrpSpPr/>
          <p:nvPr/>
        </p:nvGrpSpPr>
        <p:grpSpPr>
          <a:xfrm>
            <a:off x="1354025" y="3569741"/>
            <a:ext cx="7536900" cy="1767937"/>
            <a:chOff x="1354025" y="3261263"/>
            <a:chExt cx="7536900" cy="1767937"/>
          </a:xfrm>
        </p:grpSpPr>
        <p:pic>
          <p:nvPicPr>
            <p:cNvPr id="10" name="Bild" descr="Bild">
              <a:extLst>
                <a:ext uri="{FF2B5EF4-FFF2-40B4-BE49-F238E27FC236}">
                  <a16:creationId xmlns:a16="http://schemas.microsoft.com/office/drawing/2014/main" id="{E9FE4BBA-82B7-274D-8E53-C5A8A0D647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282" t="17700" r="14004" b="49013"/>
            <a:stretch/>
          </p:blipFill>
          <p:spPr>
            <a:xfrm>
              <a:off x="1354025" y="3325352"/>
              <a:ext cx="4913425" cy="1703848"/>
            </a:xfrm>
            <a:prstGeom prst="rect">
              <a:avLst/>
            </a:prstGeom>
          </p:spPr>
        </p:pic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3E02E568-5E56-954F-8761-81C65D8B3CD8}"/>
                </a:ext>
              </a:extLst>
            </p:cNvPr>
            <p:cNvGrpSpPr/>
            <p:nvPr/>
          </p:nvGrpSpPr>
          <p:grpSpPr>
            <a:xfrm>
              <a:off x="4257455" y="3400224"/>
              <a:ext cx="1868557" cy="815276"/>
              <a:chOff x="1148887" y="4747618"/>
              <a:chExt cx="1868557" cy="815276"/>
            </a:xfrm>
          </p:grpSpPr>
          <p:pic>
            <p:nvPicPr>
              <p:cNvPr id="13" name="Bildobjekt 35">
                <a:extLst>
                  <a:ext uri="{FF2B5EF4-FFF2-40B4-BE49-F238E27FC236}">
                    <a16:creationId xmlns:a16="http://schemas.microsoft.com/office/drawing/2014/main" id="{080A47BE-348D-144E-8DDE-6B6487DE75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62599" b="-2214"/>
              <a:stretch/>
            </p:blipFill>
            <p:spPr>
              <a:xfrm>
                <a:off x="1148887" y="5009958"/>
                <a:ext cx="1868557" cy="552936"/>
              </a:xfrm>
              <a:prstGeom prst="rect">
                <a:avLst/>
              </a:prstGeom>
            </p:spPr>
          </p:pic>
          <p:sp>
            <p:nvSpPr>
              <p:cNvPr id="14" name="TextBox 10">
                <a:extLst>
                  <a:ext uri="{FF2B5EF4-FFF2-40B4-BE49-F238E27FC236}">
                    <a16:creationId xmlns:a16="http://schemas.microsoft.com/office/drawing/2014/main" id="{04D4FEA1-99FB-7B46-93FA-418889B4DB29}"/>
                  </a:ext>
                </a:extLst>
              </p:cNvPr>
              <p:cNvSpPr txBox="1"/>
              <p:nvPr/>
            </p:nvSpPr>
            <p:spPr>
              <a:xfrm>
                <a:off x="1148887" y="4747618"/>
                <a:ext cx="1753601" cy="368572"/>
              </a:xfrm>
              <a:prstGeom prst="rect">
                <a:avLst/>
              </a:prstGeom>
            </p:spPr>
            <p:txBody>
              <a:bodyPr vert="horz" wrap="none" lIns="0" tIns="0" rIns="0" bIns="0" rtlCol="0" anchor="b"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Helvetica" panose="020B0604020202020204" pitchFamily="34" charset="0"/>
                  </a:rPr>
                  <a:t>Presentation</a:t>
                </a:r>
                <a:endPara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DB711842-A519-9444-8E90-A0D92941FBB1}"/>
                </a:ext>
              </a:extLst>
            </p:cNvPr>
            <p:cNvSpPr txBox="1"/>
            <p:nvPr/>
          </p:nvSpPr>
          <p:spPr>
            <a:xfrm>
              <a:off x="6388073" y="3261263"/>
              <a:ext cx="2502852" cy="129266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</a:rPr>
                <a:t>Optimized for one presenter at a time. AI Producer constantly analyzes the presenter and the shared screen. Displays in Focus and Side-by-side modes.</a:t>
              </a:r>
            </a:p>
          </p:txBody>
        </p: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6BF2E549-965E-2347-8B6F-CFC9B25EA271}"/>
              </a:ext>
            </a:extLst>
          </p:cNvPr>
          <p:cNvGrpSpPr/>
          <p:nvPr/>
        </p:nvGrpSpPr>
        <p:grpSpPr>
          <a:xfrm>
            <a:off x="1354025" y="5496705"/>
            <a:ext cx="7536900" cy="1763078"/>
            <a:chOff x="1354025" y="6923722"/>
            <a:chExt cx="7536900" cy="1763078"/>
          </a:xfrm>
        </p:grpSpPr>
        <p:pic>
          <p:nvPicPr>
            <p:cNvPr id="55" name="Bild">
              <a:extLst>
                <a:ext uri="{FF2B5EF4-FFF2-40B4-BE49-F238E27FC236}">
                  <a16:creationId xmlns:a16="http://schemas.microsoft.com/office/drawing/2014/main" id="{FB3314E8-585F-3947-8527-D4425DD81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54" t="30791" b="23036"/>
            <a:stretch/>
          </p:blipFill>
          <p:spPr>
            <a:xfrm>
              <a:off x="1354025" y="6982952"/>
              <a:ext cx="4913425" cy="1703848"/>
            </a:xfrm>
            <a:prstGeom prst="rect">
              <a:avLst/>
            </a:prstGeom>
          </p:spPr>
        </p:pic>
        <p:sp>
          <p:nvSpPr>
            <p:cNvPr id="58" name="TextBox 10">
              <a:extLst>
                <a:ext uri="{FF2B5EF4-FFF2-40B4-BE49-F238E27FC236}">
                  <a16:creationId xmlns:a16="http://schemas.microsoft.com/office/drawing/2014/main" id="{4A2AE55B-E636-134B-8819-FE4EFDEF8873}"/>
                </a:ext>
              </a:extLst>
            </p:cNvPr>
            <p:cNvSpPr txBox="1"/>
            <p:nvPr/>
          </p:nvSpPr>
          <p:spPr>
            <a:xfrm>
              <a:off x="4257455" y="7057824"/>
              <a:ext cx="1753601" cy="368572"/>
            </a:xfrm>
            <a:prstGeom prst="rect">
              <a:avLst/>
            </a:prstGeom>
          </p:spPr>
          <p:txBody>
            <a:bodyPr vert="horz" wrap="none" lIns="0" tIns="0" rIns="0" bIns="0" rtlCol="0" anchor="b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 panose="020B0604020202020204" pitchFamily="34" charset="0"/>
                </a:rPr>
                <a:t>Panel Discussion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59" name="textruta 58">
              <a:extLst>
                <a:ext uri="{FF2B5EF4-FFF2-40B4-BE49-F238E27FC236}">
                  <a16:creationId xmlns:a16="http://schemas.microsoft.com/office/drawing/2014/main" id="{CAACF395-C6F9-B946-B577-23227EC5C25C}"/>
                </a:ext>
              </a:extLst>
            </p:cNvPr>
            <p:cNvSpPr txBox="1"/>
            <p:nvPr/>
          </p:nvSpPr>
          <p:spPr>
            <a:xfrm>
              <a:off x="6388073" y="6923722"/>
              <a:ext cx="2502852" cy="8925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</a:rPr>
                <a:t>Supports several presenters and a shared screen. Displays in Focus mode, Shared and Split-screen.</a:t>
              </a:r>
            </a:p>
          </p:txBody>
        </p:sp>
        <p:pic>
          <p:nvPicPr>
            <p:cNvPr id="28" name="Bildobjekt 55">
              <a:extLst>
                <a:ext uri="{FF2B5EF4-FFF2-40B4-BE49-F238E27FC236}">
                  <a16:creationId xmlns:a16="http://schemas.microsoft.com/office/drawing/2014/main" id="{A20B2A79-6AA1-6D48-9F38-B478EB578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2384" t="2695" r="-696" b="-4909"/>
            <a:stretch/>
          </p:blipFill>
          <p:spPr>
            <a:xfrm>
              <a:off x="4221967" y="7332864"/>
              <a:ext cx="1914090" cy="552936"/>
            </a:xfrm>
            <a:prstGeom prst="rect">
              <a:avLst/>
            </a:prstGeom>
          </p:spPr>
        </p:pic>
      </p:grpSp>
      <p:grpSp>
        <p:nvGrpSpPr>
          <p:cNvPr id="18" name="Grupp 17">
            <a:extLst>
              <a:ext uri="{FF2B5EF4-FFF2-40B4-BE49-F238E27FC236}">
                <a16:creationId xmlns:a16="http://schemas.microsoft.com/office/drawing/2014/main" id="{56015253-89C9-6C48-A627-35B18F5E4644}"/>
              </a:ext>
            </a:extLst>
          </p:cNvPr>
          <p:cNvGrpSpPr/>
          <p:nvPr/>
        </p:nvGrpSpPr>
        <p:grpSpPr>
          <a:xfrm>
            <a:off x="9412175" y="3578963"/>
            <a:ext cx="7536900" cy="1760954"/>
            <a:chOff x="9412175" y="3270485"/>
            <a:chExt cx="7536900" cy="1760954"/>
          </a:xfrm>
        </p:grpSpPr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54D8CB51-009D-5744-B358-6DB53B1C403A}"/>
                </a:ext>
              </a:extLst>
            </p:cNvPr>
            <p:cNvGrpSpPr/>
            <p:nvPr/>
          </p:nvGrpSpPr>
          <p:grpSpPr>
            <a:xfrm>
              <a:off x="9412175" y="3325352"/>
              <a:ext cx="4913425" cy="1706087"/>
              <a:chOff x="9412175" y="3325352"/>
              <a:chExt cx="4913425" cy="1706087"/>
            </a:xfrm>
          </p:grpSpPr>
          <p:pic>
            <p:nvPicPr>
              <p:cNvPr id="32" name="Bild">
                <a:extLst>
                  <a:ext uri="{FF2B5EF4-FFF2-40B4-BE49-F238E27FC236}">
                    <a16:creationId xmlns:a16="http://schemas.microsoft.com/office/drawing/2014/main" id="{CCB5C92F-EE9E-1C4D-8487-A721E5A12B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257" t="37263" r="1411" b="31298"/>
              <a:stretch/>
            </p:blipFill>
            <p:spPr>
              <a:xfrm>
                <a:off x="9412175" y="3325352"/>
                <a:ext cx="4913425" cy="1703848"/>
              </a:xfrm>
              <a:prstGeom prst="rect">
                <a:avLst/>
              </a:prstGeom>
            </p:spPr>
          </p:pic>
          <p:sp>
            <p:nvSpPr>
              <p:cNvPr id="60" name="Rektangel 59">
                <a:extLst>
                  <a:ext uri="{FF2B5EF4-FFF2-40B4-BE49-F238E27FC236}">
                    <a16:creationId xmlns:a16="http://schemas.microsoft.com/office/drawing/2014/main" id="{82142602-5A73-0943-83A1-EAC7C70B130D}"/>
                  </a:ext>
                </a:extLst>
              </p:cNvPr>
              <p:cNvSpPr/>
              <p:nvPr/>
            </p:nvSpPr>
            <p:spPr>
              <a:xfrm>
                <a:off x="12058650" y="3325352"/>
                <a:ext cx="2266950" cy="1706087"/>
              </a:xfrm>
              <a:prstGeom prst="rect">
                <a:avLst/>
              </a:prstGeom>
              <a:gradFill>
                <a:gsLst>
                  <a:gs pos="0">
                    <a:schemeClr val="bg1">
                      <a:alpha val="0"/>
                      <a:lumMod val="29000"/>
                    </a:schemeClr>
                  </a:gs>
                  <a:gs pos="100000">
                    <a:schemeClr val="tx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5" name="TextBox 10">
              <a:extLst>
                <a:ext uri="{FF2B5EF4-FFF2-40B4-BE49-F238E27FC236}">
                  <a16:creationId xmlns:a16="http://schemas.microsoft.com/office/drawing/2014/main" id="{07F3DF9B-F16E-7A44-A34E-E5A9C18AD74E}"/>
                </a:ext>
              </a:extLst>
            </p:cNvPr>
            <p:cNvSpPr txBox="1"/>
            <p:nvPr/>
          </p:nvSpPr>
          <p:spPr>
            <a:xfrm>
              <a:off x="12315605" y="3400224"/>
              <a:ext cx="1753601" cy="368572"/>
            </a:xfrm>
            <a:prstGeom prst="rect">
              <a:avLst/>
            </a:prstGeom>
          </p:spPr>
          <p:txBody>
            <a:bodyPr vert="horz" wrap="none" lIns="0" tIns="0" rIns="0" bIns="0" rtlCol="0" anchor="b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 panose="020B0604020202020204" pitchFamily="34" charset="0"/>
                </a:rPr>
                <a:t>Talk Show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FD1ACE58-C675-4943-B3D4-340A1449F0A6}"/>
                </a:ext>
              </a:extLst>
            </p:cNvPr>
            <p:cNvSpPr txBox="1"/>
            <p:nvPr/>
          </p:nvSpPr>
          <p:spPr>
            <a:xfrm>
              <a:off x="14446223" y="3270485"/>
              <a:ext cx="2502852" cy="89255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</a:rPr>
                <a:t>Supports several presenters. Displays presenters individually in Focus mode or together in Split-screen.</a:t>
              </a:r>
            </a:p>
          </p:txBody>
        </p:sp>
        <p:pic>
          <p:nvPicPr>
            <p:cNvPr id="61" name="Bildobjekt 31">
              <a:extLst>
                <a:ext uri="{FF2B5EF4-FFF2-40B4-BE49-F238E27FC236}">
                  <a16:creationId xmlns:a16="http://schemas.microsoft.com/office/drawing/2014/main" id="{4909CC07-8305-0A41-8B3E-13494C1373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6902" t="1387" r="36734" b="-3601"/>
            <a:stretch/>
          </p:blipFill>
          <p:spPr>
            <a:xfrm>
              <a:off x="12578585" y="3671503"/>
              <a:ext cx="1317153" cy="552936"/>
            </a:xfrm>
            <a:prstGeom prst="rect">
              <a:avLst/>
            </a:prstGeom>
          </p:spPr>
        </p:pic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1FC9F9A9-7F76-364B-88F3-2CE66C2F3DF7}"/>
              </a:ext>
            </a:extLst>
          </p:cNvPr>
          <p:cNvGrpSpPr/>
          <p:nvPr/>
        </p:nvGrpSpPr>
        <p:grpSpPr>
          <a:xfrm>
            <a:off x="9412175" y="5485788"/>
            <a:ext cx="7536900" cy="1782546"/>
            <a:chOff x="9412175" y="6904254"/>
            <a:chExt cx="7536900" cy="1782546"/>
          </a:xfrm>
        </p:grpSpPr>
        <p:pic>
          <p:nvPicPr>
            <p:cNvPr id="39" name="Bild">
              <a:extLst>
                <a:ext uri="{FF2B5EF4-FFF2-40B4-BE49-F238E27FC236}">
                  <a16:creationId xmlns:a16="http://schemas.microsoft.com/office/drawing/2014/main" id="{E272FD76-E229-8F4F-A881-BD9DE5E52D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86" b="11304"/>
            <a:stretch/>
          </p:blipFill>
          <p:spPr>
            <a:xfrm>
              <a:off x="9412175" y="6982952"/>
              <a:ext cx="4913425" cy="1703848"/>
            </a:xfrm>
            <a:prstGeom prst="rect">
              <a:avLst/>
            </a:prstGeom>
          </p:spPr>
        </p:pic>
        <p:sp>
          <p:nvSpPr>
            <p:cNvPr id="40" name="TextBox 10">
              <a:extLst>
                <a:ext uri="{FF2B5EF4-FFF2-40B4-BE49-F238E27FC236}">
                  <a16:creationId xmlns:a16="http://schemas.microsoft.com/office/drawing/2014/main" id="{B5FACA1B-DA30-A14F-9389-83CB2EDE5F9A}"/>
                </a:ext>
              </a:extLst>
            </p:cNvPr>
            <p:cNvSpPr txBox="1"/>
            <p:nvPr/>
          </p:nvSpPr>
          <p:spPr>
            <a:xfrm>
              <a:off x="12361325" y="7057824"/>
              <a:ext cx="1753601" cy="368572"/>
            </a:xfrm>
            <a:prstGeom prst="rect">
              <a:avLst/>
            </a:prstGeom>
          </p:spPr>
          <p:txBody>
            <a:bodyPr vert="horz" wrap="none" lIns="0" tIns="0" rIns="0" bIns="0" rtlCol="0" anchor="b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Helvetica" panose="020B0604020202020204" pitchFamily="34" charset="0"/>
                </a:rPr>
                <a:t>Rundown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41" name="textruta 40">
              <a:extLst>
                <a:ext uri="{FF2B5EF4-FFF2-40B4-BE49-F238E27FC236}">
                  <a16:creationId xmlns:a16="http://schemas.microsoft.com/office/drawing/2014/main" id="{8CE7DCC9-2376-A64C-A578-251444CB13C8}"/>
                </a:ext>
              </a:extLst>
            </p:cNvPr>
            <p:cNvSpPr txBox="1"/>
            <p:nvPr/>
          </p:nvSpPr>
          <p:spPr>
            <a:xfrm>
              <a:off x="14446223" y="6904254"/>
              <a:ext cx="2502852" cy="129266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</a:rPr>
                <a:t>Take advantage of the strength of the different Preset Production formats.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Calibri"/>
                </a:rPr>
                <a:t>Combine them easily into a smooth broadcast Rundown schedule.</a:t>
              </a:r>
            </a:p>
          </p:txBody>
        </p:sp>
        <p:pic>
          <p:nvPicPr>
            <p:cNvPr id="63" name="Bildobjekt 62">
              <a:extLst>
                <a:ext uri="{FF2B5EF4-FFF2-40B4-BE49-F238E27FC236}">
                  <a16:creationId xmlns:a16="http://schemas.microsoft.com/office/drawing/2014/main" id="{50A132EB-DFC0-9846-B0D7-A50AF407C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990925" y="7432412"/>
              <a:ext cx="552800" cy="3538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474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CCE9AA-3083-4042-9AF5-361266013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360" y="1562400"/>
            <a:ext cx="15422880" cy="918258"/>
          </a:xfrm>
        </p:spPr>
        <p:txBody>
          <a:bodyPr>
            <a:normAutofit/>
          </a:bodyPr>
          <a:lstStyle/>
          <a:p>
            <a:r>
              <a:rPr lang="en-US" sz="4800"/>
              <a:t>Automated production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BC238FE-1DB5-244F-86FF-0F8F292BC5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400"/>
              <a:t>During the broadcast, AI Producer analyzes the action and then cuts automatically between presenters and shared screens. No production staff is needed.</a:t>
            </a:r>
          </a:p>
        </p:txBody>
      </p:sp>
      <p:pic>
        <p:nvPicPr>
          <p:cNvPr id="7" name="Platshållare för innehåll 6" descr="En bild som visar person, vägg, inomhus, står&#10;&#10;Automatiskt genererad beskrivning">
            <a:extLst>
              <a:ext uri="{FF2B5EF4-FFF2-40B4-BE49-F238E27FC236}">
                <a16:creationId xmlns:a16="http://schemas.microsoft.com/office/drawing/2014/main" id="{63F2CA9D-6A4D-544D-8766-FCA2328030A7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4164762"/>
            <a:ext cx="4814888" cy="2707666"/>
          </a:xfrm>
          <a:prstGeom prst="rect">
            <a:avLst/>
          </a:prstGeom>
          <a:effectLst/>
        </p:spPr>
      </p:pic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B5DA8FCB-EB28-424D-BCC7-C005EB7AF3F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36400" y="4182172"/>
            <a:ext cx="4814888" cy="2704597"/>
          </a:xfrm>
          <a:prstGeom prst="rect">
            <a:avLst/>
          </a:prstGeom>
          <a:effectLst/>
        </p:spPr>
      </p:pic>
      <p:pic>
        <p:nvPicPr>
          <p:cNvPr id="22" name="Platshållare för innehåll 6">
            <a:extLst>
              <a:ext uri="{FF2B5EF4-FFF2-40B4-BE49-F238E27FC236}">
                <a16:creationId xmlns:a16="http://schemas.microsoft.com/office/drawing/2014/main" id="{71D3B721-0466-8349-80C0-832EBAD2916C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532563" y="4177776"/>
            <a:ext cx="4814887" cy="2713389"/>
          </a:xfrm>
          <a:prstGeom prst="rect">
            <a:avLst/>
          </a:prstGeom>
          <a:effectLst/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05105157-D9AD-FF47-845E-9A73491468EE}"/>
              </a:ext>
            </a:extLst>
          </p:cNvPr>
          <p:cNvSpPr txBox="1"/>
          <p:nvPr/>
        </p:nvSpPr>
        <p:spPr>
          <a:xfrm>
            <a:off x="545122" y="6893169"/>
            <a:ext cx="5404511" cy="428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82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Focus mode – Presenter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A272B5CF-AF64-0744-B0FE-C37DC235F499}"/>
              </a:ext>
            </a:extLst>
          </p:cNvPr>
          <p:cNvSpPr txBox="1"/>
          <p:nvPr/>
        </p:nvSpPr>
        <p:spPr>
          <a:xfrm>
            <a:off x="6242538" y="6893169"/>
            <a:ext cx="5404511" cy="428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82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Split screen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6BF609C-B81D-1841-8EDE-3FB3CBCBD7F2}"/>
              </a:ext>
            </a:extLst>
          </p:cNvPr>
          <p:cNvSpPr txBox="1"/>
          <p:nvPr/>
        </p:nvSpPr>
        <p:spPr>
          <a:xfrm>
            <a:off x="11939953" y="6893169"/>
            <a:ext cx="5404511" cy="428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82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Focus mode – Shared screen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D01F380-3E80-5F7B-D485-8E16158D33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3038" y="4714858"/>
            <a:ext cx="3018403" cy="1695483"/>
          </a:xfrm>
          <a:prstGeom prst="rect">
            <a:avLst/>
          </a:prstGeom>
        </p:spPr>
      </p:pic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5716EA64-9B75-CF9F-E05E-491A0A96BA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46" y="6380229"/>
            <a:ext cx="804141" cy="23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6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46BEF1-8848-C14B-AD1F-A2B6AFE53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360" y="2094351"/>
            <a:ext cx="15422880" cy="893229"/>
          </a:xfrm>
        </p:spPr>
        <p:txBody>
          <a:bodyPr>
            <a:normAutofit fontScale="90000"/>
          </a:bodyPr>
          <a:lstStyle/>
          <a:p>
            <a:r>
              <a:rPr lang="en-US"/>
              <a:t>AI Producer – Solution Overview</a:t>
            </a:r>
            <a:br>
              <a:rPr lang="en-US"/>
            </a:br>
            <a:r>
              <a:rPr lang="en-US" sz="3600"/>
              <a:t>SaaS or Managed Application</a:t>
            </a:r>
            <a:br>
              <a:rPr lang="en-US"/>
            </a:br>
            <a:endParaRPr lang="en-US"/>
          </a:p>
        </p:txBody>
      </p:sp>
      <p:sp>
        <p:nvSpPr>
          <p:cNvPr id="4" name="TextBox 107">
            <a:extLst>
              <a:ext uri="{FF2B5EF4-FFF2-40B4-BE49-F238E27FC236}">
                <a16:creationId xmlns:a16="http://schemas.microsoft.com/office/drawing/2014/main" id="{01E752A2-5C7A-F74C-A320-76ACC043A125}"/>
              </a:ext>
            </a:extLst>
          </p:cNvPr>
          <p:cNvSpPr txBox="1"/>
          <p:nvPr/>
        </p:nvSpPr>
        <p:spPr>
          <a:xfrm>
            <a:off x="11826026" y="5600752"/>
            <a:ext cx="209544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13410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Record/Broadcast</a:t>
            </a:r>
          </a:p>
        </p:txBody>
      </p:sp>
      <p:sp>
        <p:nvSpPr>
          <p:cNvPr id="7" name="TextBox 32">
            <a:extLst>
              <a:ext uri="{FF2B5EF4-FFF2-40B4-BE49-F238E27FC236}">
                <a16:creationId xmlns:a16="http://schemas.microsoft.com/office/drawing/2014/main" id="{EEDFC5C1-D523-A947-9F31-95C19057D70C}"/>
              </a:ext>
            </a:extLst>
          </p:cNvPr>
          <p:cNvSpPr txBox="1"/>
          <p:nvPr/>
        </p:nvSpPr>
        <p:spPr>
          <a:xfrm>
            <a:off x="6538964" y="3779879"/>
            <a:ext cx="1595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3410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Cameras and</a:t>
            </a:r>
          </a:p>
          <a:p>
            <a:pPr marL="0" marR="0" lvl="0" indent="0" algn="ctr" defTabSz="13410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Screen Share</a:t>
            </a:r>
          </a:p>
        </p:txBody>
      </p:sp>
      <p:cxnSp>
        <p:nvCxnSpPr>
          <p:cNvPr id="10" name="Straight Arrow Connector 106">
            <a:extLst>
              <a:ext uri="{FF2B5EF4-FFF2-40B4-BE49-F238E27FC236}">
                <a16:creationId xmlns:a16="http://schemas.microsoft.com/office/drawing/2014/main" id="{7FA9263F-C28A-844F-AFD5-55A438158CD1}"/>
              </a:ext>
            </a:extLst>
          </p:cNvPr>
          <p:cNvCxnSpPr>
            <a:cxnSpLocks/>
          </p:cNvCxnSpPr>
          <p:nvPr/>
        </p:nvCxnSpPr>
        <p:spPr>
          <a:xfrm>
            <a:off x="11156285" y="6064093"/>
            <a:ext cx="3072066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: Rounded Corners 5">
            <a:extLst>
              <a:ext uri="{FF2B5EF4-FFF2-40B4-BE49-F238E27FC236}">
                <a16:creationId xmlns:a16="http://schemas.microsoft.com/office/drawing/2014/main" id="{D88665C4-E046-354F-85C9-BDF7347D214A}"/>
              </a:ext>
            </a:extLst>
          </p:cNvPr>
          <p:cNvSpPr/>
          <p:nvPr/>
        </p:nvSpPr>
        <p:spPr>
          <a:xfrm>
            <a:off x="9049498" y="3970933"/>
            <a:ext cx="2185876" cy="5049758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61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85000"/>
                  <a:lumOff val="15000"/>
                </a:schemeClr>
              </a:gs>
            </a:gsLst>
            <a:lin ang="3600000" scaled="0"/>
            <a:tileRect/>
          </a:gradFill>
          <a:ln w="412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ctr" defTabSz="13410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4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13410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4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13410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4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13410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4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Graphic 100" descr="Gears outline">
            <a:extLst>
              <a:ext uri="{FF2B5EF4-FFF2-40B4-BE49-F238E27FC236}">
                <a16:creationId xmlns:a16="http://schemas.microsoft.com/office/drawing/2014/main" id="{3CFB5269-3E63-CA4A-8488-5AB9FB7048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2899" y="6611478"/>
            <a:ext cx="1091460" cy="1091460"/>
          </a:xfrm>
          <a:prstGeom prst="rect">
            <a:avLst/>
          </a:prstGeom>
        </p:spPr>
      </p:pic>
      <p:sp>
        <p:nvSpPr>
          <p:cNvPr id="30" name="Rectangle: Rounded Corners 101">
            <a:extLst>
              <a:ext uri="{FF2B5EF4-FFF2-40B4-BE49-F238E27FC236}">
                <a16:creationId xmlns:a16="http://schemas.microsoft.com/office/drawing/2014/main" id="{6A7DFFC6-F7CA-4148-AAA5-FF4339383468}"/>
              </a:ext>
            </a:extLst>
          </p:cNvPr>
          <p:cNvSpPr/>
          <p:nvPr/>
        </p:nvSpPr>
        <p:spPr>
          <a:xfrm>
            <a:off x="9484872" y="6478757"/>
            <a:ext cx="1264495" cy="1323570"/>
          </a:xfrm>
          <a:prstGeom prst="round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410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4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" name="Picture 47">
            <a:extLst>
              <a:ext uri="{FF2B5EF4-FFF2-40B4-BE49-F238E27FC236}">
                <a16:creationId xmlns:a16="http://schemas.microsoft.com/office/drawing/2014/main" id="{BE8D89FF-703A-C44D-871A-116D4978A3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5921" y="4401152"/>
            <a:ext cx="1482405" cy="1384266"/>
          </a:xfrm>
          <a:prstGeom prst="rect">
            <a:avLst/>
          </a:prstGeom>
          <a:effectLst>
            <a:outerShdw blurRad="50800" dist="25400" dir="2700000" algn="ctr" rotWithShape="0">
              <a:schemeClr val="bg1">
                <a:lumMod val="50000"/>
              </a:schemeClr>
            </a:outerShdw>
          </a:effectLst>
        </p:spPr>
      </p:pic>
      <p:cxnSp>
        <p:nvCxnSpPr>
          <p:cNvPr id="32" name="Straight Arrow Connector 21">
            <a:extLst>
              <a:ext uri="{FF2B5EF4-FFF2-40B4-BE49-F238E27FC236}">
                <a16:creationId xmlns:a16="http://schemas.microsoft.com/office/drawing/2014/main" id="{B2DB57A7-6A1C-2F4C-AECE-782493E17AC5}"/>
              </a:ext>
            </a:extLst>
          </p:cNvPr>
          <p:cNvCxnSpPr>
            <a:cxnSpLocks/>
          </p:cNvCxnSpPr>
          <p:nvPr/>
        </p:nvCxnSpPr>
        <p:spPr>
          <a:xfrm>
            <a:off x="5656655" y="4801975"/>
            <a:ext cx="3374644" cy="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63">
            <a:extLst>
              <a:ext uri="{FF2B5EF4-FFF2-40B4-BE49-F238E27FC236}">
                <a16:creationId xmlns:a16="http://schemas.microsoft.com/office/drawing/2014/main" id="{9EF099F3-5BF0-F747-8F7C-9AD6A42B4969}"/>
              </a:ext>
            </a:extLst>
          </p:cNvPr>
          <p:cNvCxnSpPr>
            <a:cxnSpLocks/>
          </p:cNvCxnSpPr>
          <p:nvPr/>
        </p:nvCxnSpPr>
        <p:spPr>
          <a:xfrm flipV="1">
            <a:off x="5876482" y="7042852"/>
            <a:ext cx="3154817" cy="985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50">
            <a:extLst>
              <a:ext uri="{FF2B5EF4-FFF2-40B4-BE49-F238E27FC236}">
                <a16:creationId xmlns:a16="http://schemas.microsoft.com/office/drawing/2014/main" id="{E746609C-A250-3542-8125-DB1D793F5F8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193" y="3343313"/>
            <a:ext cx="565246" cy="467368"/>
          </a:xfrm>
          <a:prstGeom prst="rect">
            <a:avLst/>
          </a:prstGeom>
        </p:spPr>
      </p:pic>
      <p:grpSp>
        <p:nvGrpSpPr>
          <p:cNvPr id="63" name="Grupp 62">
            <a:extLst>
              <a:ext uri="{FF2B5EF4-FFF2-40B4-BE49-F238E27FC236}">
                <a16:creationId xmlns:a16="http://schemas.microsoft.com/office/drawing/2014/main" id="{8114D540-D77B-7948-97EB-B0E0A2CD1DEF}"/>
              </a:ext>
            </a:extLst>
          </p:cNvPr>
          <p:cNvGrpSpPr/>
          <p:nvPr/>
        </p:nvGrpSpPr>
        <p:grpSpPr>
          <a:xfrm>
            <a:off x="2929899" y="3482331"/>
            <a:ext cx="3961523" cy="2352100"/>
            <a:chOff x="3350721" y="3176453"/>
            <a:chExt cx="3961523" cy="2352100"/>
          </a:xfrm>
        </p:grpSpPr>
        <p:sp>
          <p:nvSpPr>
            <p:cNvPr id="43" name="textruta 42">
              <a:extLst>
                <a:ext uri="{FF2B5EF4-FFF2-40B4-BE49-F238E27FC236}">
                  <a16:creationId xmlns:a16="http://schemas.microsoft.com/office/drawing/2014/main" id="{38C92753-50DA-534F-B30F-E6D7339A9895}"/>
                </a:ext>
              </a:extLst>
            </p:cNvPr>
            <p:cNvSpPr txBox="1"/>
            <p:nvPr/>
          </p:nvSpPr>
          <p:spPr>
            <a:xfrm>
              <a:off x="4584034" y="3176453"/>
              <a:ext cx="27282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Remote</a:t>
              </a:r>
              <a:endParaRPr kumimoji="0" lang="en-US" sz="2182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5" name="Graphic 73" descr="Presentation with bar chart outline">
              <a:extLst>
                <a:ext uri="{FF2B5EF4-FFF2-40B4-BE49-F238E27FC236}">
                  <a16:creationId xmlns:a16="http://schemas.microsoft.com/office/drawing/2014/main" id="{049F7D97-2D71-FE4F-9D29-C71B0462D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50748" y="3381396"/>
              <a:ext cx="837631" cy="837631"/>
            </a:xfrm>
            <a:prstGeom prst="rect">
              <a:avLst/>
            </a:prstGeom>
          </p:spPr>
        </p:pic>
        <p:pic>
          <p:nvPicPr>
            <p:cNvPr id="16" name="Graphic 74" descr="Male profile outline">
              <a:extLst>
                <a:ext uri="{FF2B5EF4-FFF2-40B4-BE49-F238E27FC236}">
                  <a16:creationId xmlns:a16="http://schemas.microsoft.com/office/drawing/2014/main" id="{D3502087-3D5A-214F-B44A-2DD83EA95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350722" y="4694625"/>
              <a:ext cx="833928" cy="833928"/>
            </a:xfrm>
            <a:prstGeom prst="rect">
              <a:avLst/>
            </a:prstGeom>
          </p:spPr>
        </p:pic>
        <p:pic>
          <p:nvPicPr>
            <p:cNvPr id="17" name="Graphic 75" descr="Female Profile outline">
              <a:extLst>
                <a:ext uri="{FF2B5EF4-FFF2-40B4-BE49-F238E27FC236}">
                  <a16:creationId xmlns:a16="http://schemas.microsoft.com/office/drawing/2014/main" id="{8DFDA321-6D71-4340-AEE7-8BE0DB6C0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350721" y="4140019"/>
              <a:ext cx="780522" cy="780522"/>
            </a:xfrm>
            <a:prstGeom prst="rect">
              <a:avLst/>
            </a:prstGeom>
          </p:spPr>
        </p:pic>
        <p:grpSp>
          <p:nvGrpSpPr>
            <p:cNvPr id="38" name="Grupp 3">
              <a:extLst>
                <a:ext uri="{FF2B5EF4-FFF2-40B4-BE49-F238E27FC236}">
                  <a16:creationId xmlns:a16="http://schemas.microsoft.com/office/drawing/2014/main" id="{D2B0A7F2-7D66-A14D-8561-3F8B1D94AAD4}"/>
                </a:ext>
              </a:extLst>
            </p:cNvPr>
            <p:cNvGrpSpPr/>
            <p:nvPr/>
          </p:nvGrpSpPr>
          <p:grpSpPr>
            <a:xfrm>
              <a:off x="3898718" y="3733886"/>
              <a:ext cx="798481" cy="1581881"/>
              <a:chOff x="1474339" y="2038666"/>
              <a:chExt cx="544419" cy="1078555"/>
            </a:xfrm>
          </p:grpSpPr>
          <p:cxnSp>
            <p:nvCxnSpPr>
              <p:cNvPr id="39" name="Straight Arrow Connector 76">
                <a:extLst>
                  <a:ext uri="{FF2B5EF4-FFF2-40B4-BE49-F238E27FC236}">
                    <a16:creationId xmlns:a16="http://schemas.microsoft.com/office/drawing/2014/main" id="{0E81C209-26E0-364F-8514-AEB62A9B86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74339" y="2578421"/>
                <a:ext cx="544419" cy="9106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77">
                <a:extLst>
                  <a:ext uri="{FF2B5EF4-FFF2-40B4-BE49-F238E27FC236}">
                    <a16:creationId xmlns:a16="http://schemas.microsoft.com/office/drawing/2014/main" id="{3772D45F-401A-7047-B8BF-5C13F0FFFE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2413" y="2038666"/>
                <a:ext cx="446345" cy="163136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79">
                <a:extLst>
                  <a:ext uri="{FF2B5EF4-FFF2-40B4-BE49-F238E27FC236}">
                    <a16:creationId xmlns:a16="http://schemas.microsoft.com/office/drawing/2014/main" id="{B65FE736-E0AE-2249-8E16-561104FA298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72413" y="2965939"/>
                <a:ext cx="446345" cy="151282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upp 46">
              <a:extLst>
                <a:ext uri="{FF2B5EF4-FFF2-40B4-BE49-F238E27FC236}">
                  <a16:creationId xmlns:a16="http://schemas.microsoft.com/office/drawing/2014/main" id="{99C5FDE7-7397-7940-834F-80FC5E69A2B1}"/>
                </a:ext>
              </a:extLst>
            </p:cNvPr>
            <p:cNvGrpSpPr/>
            <p:nvPr/>
          </p:nvGrpSpPr>
          <p:grpSpPr>
            <a:xfrm>
              <a:off x="4690239" y="3560059"/>
              <a:ext cx="1830484" cy="1774772"/>
              <a:chOff x="4735209" y="3530079"/>
              <a:chExt cx="1830484" cy="1774772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6A8BAF5F-0CDC-BF44-A53E-FF91ADD09913}"/>
                  </a:ext>
                </a:extLst>
              </p:cNvPr>
              <p:cNvSpPr/>
              <p:nvPr/>
            </p:nvSpPr>
            <p:spPr>
              <a:xfrm>
                <a:off x="4735209" y="3530079"/>
                <a:ext cx="1830484" cy="1774772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textruta 45">
                <a:extLst>
                  <a:ext uri="{FF2B5EF4-FFF2-40B4-BE49-F238E27FC236}">
                    <a16:creationId xmlns:a16="http://schemas.microsoft.com/office/drawing/2014/main" id="{7A77E1C0-BE35-E94E-8BF6-9FE2DE71493C}"/>
                  </a:ext>
                </a:extLst>
              </p:cNvPr>
              <p:cNvSpPr txBox="1"/>
              <p:nvPr/>
            </p:nvSpPr>
            <p:spPr>
              <a:xfrm>
                <a:off x="4933908" y="3643136"/>
                <a:ext cx="1483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Microsoft Teams</a:t>
                </a: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3B002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Calibri"/>
                </a:endParaRPr>
              </a:p>
            </p:txBody>
          </p:sp>
        </p:grpSp>
      </p:grpSp>
      <p:sp>
        <p:nvSpPr>
          <p:cNvPr id="20" name="Rectangle 83">
            <a:extLst>
              <a:ext uri="{FF2B5EF4-FFF2-40B4-BE49-F238E27FC236}">
                <a16:creationId xmlns:a16="http://schemas.microsoft.com/office/drawing/2014/main" id="{A313BB29-F492-3543-8C01-49E484E8072D}"/>
              </a:ext>
            </a:extLst>
          </p:cNvPr>
          <p:cNvSpPr/>
          <p:nvPr/>
        </p:nvSpPr>
        <p:spPr>
          <a:xfrm>
            <a:off x="4718111" y="6766968"/>
            <a:ext cx="1158100" cy="6125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</a:rPr>
              <a:t>Video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/>
              </a:rPr>
              <a:t>Converter</a:t>
            </a:r>
          </a:p>
        </p:txBody>
      </p:sp>
      <p:sp>
        <p:nvSpPr>
          <p:cNvPr id="22" name="TextBox 85">
            <a:extLst>
              <a:ext uri="{FF2B5EF4-FFF2-40B4-BE49-F238E27FC236}">
                <a16:creationId xmlns:a16="http://schemas.microsoft.com/office/drawing/2014/main" id="{F260E6AC-DEF5-AB4F-ADE1-67DA6DAD16D2}"/>
              </a:ext>
            </a:extLst>
          </p:cNvPr>
          <p:cNvSpPr txBox="1"/>
          <p:nvPr/>
        </p:nvSpPr>
        <p:spPr>
          <a:xfrm>
            <a:off x="3277274" y="7281833"/>
            <a:ext cx="851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410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Camera</a:t>
            </a:r>
          </a:p>
        </p:txBody>
      </p:sp>
      <p:pic>
        <p:nvPicPr>
          <p:cNvPr id="24" name="Picture 89">
            <a:extLst>
              <a:ext uri="{FF2B5EF4-FFF2-40B4-BE49-F238E27FC236}">
                <a16:creationId xmlns:a16="http://schemas.microsoft.com/office/drawing/2014/main" id="{A51473C0-1B78-A84C-8BF1-7116560BB97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153" y="6660846"/>
            <a:ext cx="794246" cy="794246"/>
          </a:xfrm>
          <a:prstGeom prst="rect">
            <a:avLst/>
          </a:prstGeom>
        </p:spPr>
      </p:pic>
      <p:sp>
        <p:nvSpPr>
          <p:cNvPr id="54" name="textruta 53">
            <a:extLst>
              <a:ext uri="{FF2B5EF4-FFF2-40B4-BE49-F238E27FC236}">
                <a16:creationId xmlns:a16="http://schemas.microsoft.com/office/drawing/2014/main" id="{63F49037-ACAD-F147-97E0-5C69D5E6A6C8}"/>
              </a:ext>
            </a:extLst>
          </p:cNvPr>
          <p:cNvSpPr txBox="1"/>
          <p:nvPr/>
        </p:nvSpPr>
        <p:spPr>
          <a:xfrm>
            <a:off x="3029667" y="6284550"/>
            <a:ext cx="1686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On-Prem</a:t>
            </a:r>
            <a:endParaRPr kumimoji="0" lang="en-US" sz="2182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Rektangel 56">
            <a:extLst>
              <a:ext uri="{FF2B5EF4-FFF2-40B4-BE49-F238E27FC236}">
                <a16:creationId xmlns:a16="http://schemas.microsoft.com/office/drawing/2014/main" id="{B344F692-ACF2-EA44-87F6-8006BF3E1B79}"/>
              </a:ext>
            </a:extLst>
          </p:cNvPr>
          <p:cNvSpPr/>
          <p:nvPr/>
        </p:nvSpPr>
        <p:spPr>
          <a:xfrm>
            <a:off x="3114675" y="6666547"/>
            <a:ext cx="2991261" cy="2354139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65">
            <a:extLst>
              <a:ext uri="{FF2B5EF4-FFF2-40B4-BE49-F238E27FC236}">
                <a16:creationId xmlns:a16="http://schemas.microsoft.com/office/drawing/2014/main" id="{A9EC0484-28D1-C44B-B2CD-5F07A4BE013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2861" y="5481574"/>
            <a:ext cx="1221436" cy="1221436"/>
          </a:xfrm>
          <a:prstGeom prst="rect">
            <a:avLst/>
          </a:prstGeom>
          <a:effectLst/>
        </p:spPr>
      </p:pic>
      <p:sp>
        <p:nvSpPr>
          <p:cNvPr id="74" name="textruta 73">
            <a:extLst>
              <a:ext uri="{FF2B5EF4-FFF2-40B4-BE49-F238E27FC236}">
                <a16:creationId xmlns:a16="http://schemas.microsoft.com/office/drawing/2014/main" id="{9D9CC42C-6CA5-074E-8A1E-FB851FAF95B0}"/>
              </a:ext>
            </a:extLst>
          </p:cNvPr>
          <p:cNvSpPr txBox="1"/>
          <p:nvPr/>
        </p:nvSpPr>
        <p:spPr>
          <a:xfrm>
            <a:off x="14727550" y="3487219"/>
            <a:ext cx="2728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</a:t>
            </a:r>
            <a:endParaRPr kumimoji="0" lang="en-US" sz="2182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2774B2C2-EBC4-4946-AE98-86589F96AEDE}"/>
              </a:ext>
            </a:extLst>
          </p:cNvPr>
          <p:cNvSpPr/>
          <p:nvPr/>
        </p:nvSpPr>
        <p:spPr>
          <a:xfrm>
            <a:off x="14238385" y="3933241"/>
            <a:ext cx="2350388" cy="2716944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8" name="Rektangel 87">
            <a:extLst>
              <a:ext uri="{FF2B5EF4-FFF2-40B4-BE49-F238E27FC236}">
                <a16:creationId xmlns:a16="http://schemas.microsoft.com/office/drawing/2014/main" id="{D0732A5F-E1E4-D340-94F0-6A928C767965}"/>
              </a:ext>
            </a:extLst>
          </p:cNvPr>
          <p:cNvSpPr/>
          <p:nvPr/>
        </p:nvSpPr>
        <p:spPr>
          <a:xfrm>
            <a:off x="8685664" y="3228210"/>
            <a:ext cx="2894186" cy="614364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9" name="textruta 88">
            <a:extLst>
              <a:ext uri="{FF2B5EF4-FFF2-40B4-BE49-F238E27FC236}">
                <a16:creationId xmlns:a16="http://schemas.microsoft.com/office/drawing/2014/main" id="{29849131-EF7A-D24F-8F0B-B6ADA5F3A632}"/>
              </a:ext>
            </a:extLst>
          </p:cNvPr>
          <p:cNvSpPr txBox="1"/>
          <p:nvPr/>
        </p:nvSpPr>
        <p:spPr>
          <a:xfrm>
            <a:off x="9735031" y="3446565"/>
            <a:ext cx="1418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Microsoft Azure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B002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Calibri"/>
            </a:endParaRPr>
          </a:p>
        </p:txBody>
      </p:sp>
      <p:pic>
        <p:nvPicPr>
          <p:cNvPr id="1026" name="Picture 2" descr="Microsoft Teams - Wikipedia">
            <a:extLst>
              <a:ext uri="{FF2B5EF4-FFF2-40B4-BE49-F238E27FC236}">
                <a16:creationId xmlns:a16="http://schemas.microsoft.com/office/drawing/2014/main" id="{5669DE39-719D-4201-AA93-8984510F5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68" y="4336613"/>
            <a:ext cx="1055416" cy="98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E393E0-0AD4-4BB9-AF6F-D0E7DEE748E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75493" y="7450285"/>
            <a:ext cx="1184239" cy="1083555"/>
          </a:xfrm>
          <a:prstGeom prst="rect">
            <a:avLst/>
          </a:prstGeom>
          <a:effectLst>
            <a:outerShdw blurRad="12700" dist="12700" dir="2700000" algn="tl" rotWithShape="0">
              <a:schemeClr val="tx1">
                <a:alpha val="40000"/>
              </a:schemeClr>
            </a:outerShdw>
          </a:effectLst>
        </p:spPr>
      </p:pic>
      <p:cxnSp>
        <p:nvCxnSpPr>
          <p:cNvPr id="49" name="Straight Arrow Connector 21">
            <a:extLst>
              <a:ext uri="{FF2B5EF4-FFF2-40B4-BE49-F238E27FC236}">
                <a16:creationId xmlns:a16="http://schemas.microsoft.com/office/drawing/2014/main" id="{E6A354C0-C0D3-4BAD-B6DD-C64DF2FD152C}"/>
              </a:ext>
            </a:extLst>
          </p:cNvPr>
          <p:cNvCxnSpPr>
            <a:cxnSpLocks/>
          </p:cNvCxnSpPr>
          <p:nvPr/>
        </p:nvCxnSpPr>
        <p:spPr>
          <a:xfrm>
            <a:off x="5653184" y="4524905"/>
            <a:ext cx="3374644" cy="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21">
            <a:extLst>
              <a:ext uri="{FF2B5EF4-FFF2-40B4-BE49-F238E27FC236}">
                <a16:creationId xmlns:a16="http://schemas.microsoft.com/office/drawing/2014/main" id="{32017D87-6CA0-4392-84C3-9922C378F2FF}"/>
              </a:ext>
            </a:extLst>
          </p:cNvPr>
          <p:cNvCxnSpPr>
            <a:cxnSpLocks/>
          </p:cNvCxnSpPr>
          <p:nvPr/>
        </p:nvCxnSpPr>
        <p:spPr>
          <a:xfrm>
            <a:off x="5653184" y="5068675"/>
            <a:ext cx="3374644" cy="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84">
            <a:extLst>
              <a:ext uri="{FF2B5EF4-FFF2-40B4-BE49-F238E27FC236}">
                <a16:creationId xmlns:a16="http://schemas.microsoft.com/office/drawing/2014/main" id="{3201794C-DEB2-4BA2-A503-50FD6C4CA5B4}"/>
              </a:ext>
            </a:extLst>
          </p:cNvPr>
          <p:cNvCxnSpPr>
            <a:cxnSpLocks/>
            <a:stCxn id="24" idx="3"/>
            <a:endCxn id="20" idx="1"/>
          </p:cNvCxnSpPr>
          <p:nvPr/>
        </p:nvCxnSpPr>
        <p:spPr>
          <a:xfrm>
            <a:off x="4127399" y="7057969"/>
            <a:ext cx="590712" cy="15292"/>
          </a:xfrm>
          <a:prstGeom prst="straightConnector1">
            <a:avLst/>
          </a:prstGeom>
          <a:ln w="127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ruta 45">
            <a:extLst>
              <a:ext uri="{FF2B5EF4-FFF2-40B4-BE49-F238E27FC236}">
                <a16:creationId xmlns:a16="http://schemas.microsoft.com/office/drawing/2014/main" id="{5CB427E8-7847-4606-8C06-A3DA7602E1FE}"/>
              </a:ext>
            </a:extLst>
          </p:cNvPr>
          <p:cNvSpPr txBox="1"/>
          <p:nvPr/>
        </p:nvSpPr>
        <p:spPr>
          <a:xfrm>
            <a:off x="14805258" y="3996121"/>
            <a:ext cx="1109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Microsoft</a:t>
            </a:r>
          </a:p>
        </p:txBody>
      </p:sp>
      <p:sp>
        <p:nvSpPr>
          <p:cNvPr id="66" name="Rektangel 80">
            <a:extLst>
              <a:ext uri="{FF2B5EF4-FFF2-40B4-BE49-F238E27FC236}">
                <a16:creationId xmlns:a16="http://schemas.microsoft.com/office/drawing/2014/main" id="{6FE3D394-EC5B-4927-92CA-8C90A7C254D6}"/>
              </a:ext>
            </a:extLst>
          </p:cNvPr>
          <p:cNvSpPr/>
          <p:nvPr/>
        </p:nvSpPr>
        <p:spPr>
          <a:xfrm>
            <a:off x="14228351" y="6756125"/>
            <a:ext cx="2350388" cy="1670804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7" name="textruta 45">
            <a:extLst>
              <a:ext uri="{FF2B5EF4-FFF2-40B4-BE49-F238E27FC236}">
                <a16:creationId xmlns:a16="http://schemas.microsoft.com/office/drawing/2014/main" id="{FDDE28CB-116B-4D2A-9EE3-623B6C2A9EFE}"/>
              </a:ext>
            </a:extLst>
          </p:cNvPr>
          <p:cNvSpPr txBox="1"/>
          <p:nvPr/>
        </p:nvSpPr>
        <p:spPr>
          <a:xfrm>
            <a:off x="14486198" y="7111524"/>
            <a:ext cx="2170722" cy="95410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285750" marR="0" lvl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LinkedIn</a:t>
            </a:r>
          </a:p>
          <a:p>
            <a:pPr marL="285750" marR="0" lvl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YouTube</a:t>
            </a:r>
          </a:p>
          <a:p>
            <a:pPr marL="285750" marR="0" lvl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Workplace from Meta</a:t>
            </a:r>
          </a:p>
          <a:p>
            <a:pPr marL="285750" marR="0" lvl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Etc.</a:t>
            </a:r>
          </a:p>
        </p:txBody>
      </p:sp>
      <p:sp>
        <p:nvSpPr>
          <p:cNvPr id="68" name="TextBox 107">
            <a:extLst>
              <a:ext uri="{FF2B5EF4-FFF2-40B4-BE49-F238E27FC236}">
                <a16:creationId xmlns:a16="http://schemas.microsoft.com/office/drawing/2014/main" id="{7A43C63F-8E24-4A9B-B447-2ABA649A5278}"/>
              </a:ext>
            </a:extLst>
          </p:cNvPr>
          <p:cNvSpPr txBox="1"/>
          <p:nvPr/>
        </p:nvSpPr>
        <p:spPr>
          <a:xfrm>
            <a:off x="14584782" y="6798025"/>
            <a:ext cx="1669047" cy="33855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 rtlCol="0" anchor="t">
            <a:spAutoFit/>
          </a:bodyPr>
          <a:lstStyle/>
          <a:p>
            <a:pPr marL="0" marR="0" lvl="0" indent="0" algn="l" defTabSz="13410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Other services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1601CBB-355A-4EF8-A5E3-30370F0B7999}"/>
              </a:ext>
            </a:extLst>
          </p:cNvPr>
          <p:cNvSpPr txBox="1"/>
          <p:nvPr/>
        </p:nvSpPr>
        <p:spPr>
          <a:xfrm>
            <a:off x="14474901" y="4351737"/>
            <a:ext cx="1938860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Teams meeting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285750" marR="0" lvl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Teams webinar</a:t>
            </a:r>
          </a:p>
          <a:p>
            <a:pPr marL="285750" marR="0" lvl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OneDrive</a:t>
            </a:r>
          </a:p>
          <a:p>
            <a:pPr marL="285750" marR="0" lvl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Teams </a:t>
            </a:r>
            <a:r>
              <a:rPr lang="en-US" sz="1400">
                <a:solidFill>
                  <a:srgbClr val="FFFFFF"/>
                </a:solidFill>
                <a:latin typeface="Arial" panose="020B0604020202020204"/>
                <a:cs typeface="Calibri"/>
              </a:rPr>
              <a:t>l</a:t>
            </a:r>
            <a:r>
              <a:rPr kumimoji="0" lang="en-US" sz="1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ive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 event</a:t>
            </a:r>
          </a:p>
          <a:p>
            <a:pPr marL="285750" marR="0" lvl="0" indent="-1825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Yammer</a:t>
            </a:r>
          </a:p>
          <a:p>
            <a:pPr marL="285750" marR="0" lvl="0" indent="-182563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SE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77" name="Straight Arrow Connector 28">
            <a:extLst>
              <a:ext uri="{FF2B5EF4-FFF2-40B4-BE49-F238E27FC236}">
                <a16:creationId xmlns:a16="http://schemas.microsoft.com/office/drawing/2014/main" id="{EAE97493-5A8A-4C11-B314-513D8B803005}"/>
              </a:ext>
            </a:extLst>
          </p:cNvPr>
          <p:cNvCxnSpPr>
            <a:cxnSpLocks/>
          </p:cNvCxnSpPr>
          <p:nvPr/>
        </p:nvCxnSpPr>
        <p:spPr>
          <a:xfrm>
            <a:off x="5159732" y="8159572"/>
            <a:ext cx="3868096" cy="0"/>
          </a:xfrm>
          <a:prstGeom prst="straightConnector1">
            <a:avLst/>
          </a:prstGeom>
          <a:ln w="15875">
            <a:solidFill>
              <a:schemeClr val="bg1"/>
            </a:solidFill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85">
            <a:extLst>
              <a:ext uri="{FF2B5EF4-FFF2-40B4-BE49-F238E27FC236}">
                <a16:creationId xmlns:a16="http://schemas.microsoft.com/office/drawing/2014/main" id="{CC18A9E5-6337-4A58-ACFF-1D75D2F1F50C}"/>
              </a:ext>
            </a:extLst>
          </p:cNvPr>
          <p:cNvSpPr txBox="1"/>
          <p:nvPr/>
        </p:nvSpPr>
        <p:spPr>
          <a:xfrm>
            <a:off x="3458063" y="8472308"/>
            <a:ext cx="2125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410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Microsoft Teams Rooms</a:t>
            </a:r>
          </a:p>
        </p:txBody>
      </p:sp>
    </p:spTree>
    <p:extLst>
      <p:ext uri="{BB962C8B-B14F-4D97-AF65-F5344CB8AC3E}">
        <p14:creationId xmlns:p14="http://schemas.microsoft.com/office/powerpoint/2010/main" val="189388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64A06C-76DE-9373-B3EA-44BE77C7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738" y="353646"/>
            <a:ext cx="15422880" cy="918258"/>
          </a:xfrm>
        </p:spPr>
        <p:txBody>
          <a:bodyPr>
            <a:normAutofit/>
          </a:bodyPr>
          <a:lstStyle/>
          <a:p>
            <a:r>
              <a:rPr lang="en-US" sz="4801"/>
              <a:t>AI Producer – Use cases</a:t>
            </a:r>
            <a:endParaRPr lang="en-US" sz="4801" b="0"/>
          </a:p>
        </p:txBody>
      </p:sp>
      <p:pic>
        <p:nvPicPr>
          <p:cNvPr id="11" name="Picture 2" descr="9 Types of Business Meetings and How to Conduct Them | RingCentral UK Blog">
            <a:extLst>
              <a:ext uri="{FF2B5EF4-FFF2-40B4-BE49-F238E27FC236}">
                <a16:creationId xmlns:a16="http://schemas.microsoft.com/office/drawing/2014/main" id="{74BCA43E-7EA6-2F4E-F811-CA6A8EEA80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 t="9951" r="3991" b="13963"/>
          <a:stretch/>
        </p:blipFill>
        <p:spPr bwMode="auto">
          <a:xfrm>
            <a:off x="3685425" y="1544869"/>
            <a:ext cx="4814392" cy="259742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98D8AD13-766A-C57A-2A78-A9673F786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3" t="23900" b="13252"/>
          <a:stretch/>
        </p:blipFill>
        <p:spPr bwMode="auto">
          <a:xfrm>
            <a:off x="8981325" y="1544869"/>
            <a:ext cx="4814392" cy="259742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0ADB86E6-F777-89A0-7DB5-68370F1D3FF8}"/>
              </a:ext>
            </a:extLst>
          </p:cNvPr>
          <p:cNvSpPr txBox="1">
            <a:spLocks/>
          </p:cNvSpPr>
          <p:nvPr/>
        </p:nvSpPr>
        <p:spPr>
          <a:xfrm>
            <a:off x="3687700" y="3852382"/>
            <a:ext cx="4812939" cy="10727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lIns="144000" tIns="252000" rIns="144000" bIns="45720" rtlCol="0" anchor="t">
            <a:noAutofit/>
          </a:bodyPr>
          <a:lstStyle>
            <a:lvl1pPr marL="0" indent="0" algn="l" defTabSz="1341150" rtl="0" eaLnBrk="1" latinLnBrk="0" hangingPunct="1">
              <a:lnSpc>
                <a:spcPct val="90000"/>
              </a:lnSpc>
              <a:spcBef>
                <a:spcPts val="1467"/>
              </a:spcBef>
              <a:buClr>
                <a:schemeClr val="bg1"/>
              </a:buClr>
              <a:buSzPct val="110000"/>
              <a:buFontTx/>
              <a:buNone/>
              <a:defRPr sz="2347" b="0" i="0" kern="1200" baseline="0">
                <a:solidFill>
                  <a:schemeClr val="tx2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586753" indent="-332960" algn="l" defTabSz="1341150" rtl="0" eaLnBrk="1" latinLnBrk="0" hangingPunct="1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22041" indent="-335288" algn="l" defTabSz="1341150" rtl="0" eaLnBrk="1" latinLnBrk="0" hangingPunct="1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41031" indent="-335288" algn="l" defTabSz="1341150" rtl="0" eaLnBrk="1" latinLnBrk="0" hangingPunct="1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73989" indent="-332960" algn="l" defTabSz="1341150" rtl="0" eaLnBrk="1" latinLnBrk="0" hangingPunct="1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68816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873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2931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99890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41145" rtl="0" eaLnBrk="1" fontAlgn="auto" latinLnBrk="0" hangingPunct="1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FFFFFF"/>
              </a:buClr>
              <a:buSzPct val="110000"/>
              <a:buFontTx/>
              <a:buNone/>
              <a:tabLst/>
              <a:defRPr/>
            </a:pPr>
            <a:r>
              <a:rPr kumimoji="0" lang="en-US" sz="20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Enhance your Teams meetings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F378381-117D-FDB4-858B-39A62AFED18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687706" y="4576281"/>
            <a:ext cx="4814392" cy="5498636"/>
          </a:xfrm>
        </p:spPr>
        <p:txBody>
          <a:bodyPr/>
          <a:lstStyle/>
          <a:p>
            <a:pPr algn="ctr"/>
            <a:r>
              <a:rPr lang="en-US" sz="2001">
                <a:solidFill>
                  <a:schemeClr val="accent3"/>
                </a:solidFill>
              </a:rPr>
              <a:t>AI PRODUCER MEETING</a:t>
            </a:r>
          </a:p>
        </p:txBody>
      </p:sp>
      <p:sp>
        <p:nvSpPr>
          <p:cNvPr id="8" name="textruta 54">
            <a:extLst>
              <a:ext uri="{FF2B5EF4-FFF2-40B4-BE49-F238E27FC236}">
                <a16:creationId xmlns:a16="http://schemas.microsoft.com/office/drawing/2014/main" id="{19CA4056-73D1-67B8-6FB2-988C458E2A69}"/>
              </a:ext>
            </a:extLst>
          </p:cNvPr>
          <p:cNvSpPr txBox="1"/>
          <p:nvPr/>
        </p:nvSpPr>
        <p:spPr>
          <a:xfrm>
            <a:off x="3780935" y="5550858"/>
            <a:ext cx="4504777" cy="4321311"/>
          </a:xfrm>
          <a:prstGeom prst="rect">
            <a:avLst/>
          </a:prstGeom>
          <a:noFill/>
        </p:spPr>
        <p:txBody>
          <a:bodyPr wrap="square" lIns="91441" tIns="45720" rIns="91441" bIns="45720" rtlCol="0" anchor="t">
            <a:spAutoFit/>
          </a:bodyPr>
          <a:lstStyle/>
          <a:p>
            <a:pPr marL="320673" marR="0" lvl="1" indent="-288924" algn="l" defTabSz="457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1"/>
              </a:spcAft>
              <a:buClr>
                <a:srgbClr val="835827"/>
              </a:buClr>
              <a:buSzTx/>
              <a:buFontTx/>
              <a:buNone/>
              <a:tabLst/>
              <a:defRPr/>
            </a:pPr>
            <a:r>
              <a:rPr kumimoji="0" lang="en-US" sz="1401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"/>
              </a:rPr>
              <a:t>Playout Video</a:t>
            </a:r>
          </a:p>
          <a:p>
            <a:pPr marL="320673" marR="0" lvl="2" indent="-288924" algn="l" defTabSz="457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1"/>
              </a:spcAft>
              <a:buClr>
                <a:srgbClr val="835827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"/>
              </a:rPr>
              <a:t>Play high-quality video in Teams meetings. </a:t>
            </a:r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"/>
            </a:endParaRPr>
          </a:p>
          <a:p>
            <a:pPr marL="320673" marR="0" lvl="2" indent="-288924" algn="l" defTabSz="457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1"/>
              </a:spcAft>
              <a:buClr>
                <a:srgbClr val="835827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"/>
              </a:rPr>
              <a:t>Personal Playout video library.</a:t>
            </a:r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"/>
            </a:endParaRPr>
          </a:p>
          <a:p>
            <a:pPr marL="320673" marR="0" lvl="2" indent="-288924" algn="l" defTabSz="457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1"/>
              </a:spcAft>
              <a:buClr>
                <a:srgbClr val="835827"/>
              </a:buClr>
              <a:buSzTx/>
              <a:buFontTx/>
              <a:buNone/>
              <a:tabLst/>
              <a:defRPr/>
            </a:pPr>
            <a:endParaRPr kumimoji="0" lang="en-US" sz="1401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Helvetica"/>
            </a:endParaRPr>
          </a:p>
          <a:p>
            <a:pPr marL="320673" marR="0" lvl="2" indent="-288924" algn="l" defTabSz="457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1"/>
              </a:spcAft>
              <a:buClr>
                <a:srgbClr val="835827"/>
              </a:buClr>
              <a:buSzTx/>
              <a:buFontTx/>
              <a:buNone/>
              <a:tabLst/>
              <a:defRPr/>
            </a:pPr>
            <a:r>
              <a:rPr kumimoji="0" lang="en-US" sz="1401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"/>
              </a:rPr>
              <a:t>Produced meeting</a:t>
            </a:r>
          </a:p>
          <a:p>
            <a:pPr marL="320673" marR="0" lvl="2" indent="-288924" algn="l" defTabSz="457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1"/>
              </a:spcAft>
              <a:buClr>
                <a:srgbClr val="835827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"/>
              </a:rPr>
              <a:t>Save your meeting, produced in a vivid and engaging way for later viewing and/or sharing.</a:t>
            </a:r>
          </a:p>
          <a:p>
            <a:pPr marL="320673" marR="0" lvl="0" indent="-288924" algn="l" defTabSz="457197" rtl="0" eaLnBrk="1" fontAlgn="auto" latinLnBrk="0" hangingPunct="1">
              <a:lnSpc>
                <a:spcPts val="799"/>
              </a:lnSpc>
              <a:spcBef>
                <a:spcPts val="0"/>
              </a:spcBef>
              <a:spcAft>
                <a:spcPts val="0"/>
              </a:spcAft>
              <a:buClr>
                <a:srgbClr val="3D4C40"/>
              </a:buClr>
              <a:buSzTx/>
              <a:buFontTx/>
              <a:buNone/>
              <a:tabLst/>
              <a:defRPr/>
            </a:pPr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"/>
            </a:endParaRPr>
          </a:p>
          <a:p>
            <a:pPr marL="320673" marR="0" lvl="1" indent="-288924" algn="l" defTabSz="457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1"/>
              </a:spcAft>
              <a:buClr>
                <a:srgbClr val="835827"/>
              </a:buClr>
              <a:buSzTx/>
              <a:buFontTx/>
              <a:buNone/>
              <a:tabLst/>
              <a:defRPr/>
            </a:pPr>
            <a:r>
              <a:rPr kumimoji="0" lang="en-US" sz="1401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"/>
              </a:rPr>
              <a:t>Same meeting destination (available Q2)</a:t>
            </a:r>
          </a:p>
          <a:p>
            <a:pPr marL="320673" marR="0" lvl="2" indent="-288924" algn="l" defTabSz="457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1"/>
              </a:spcAft>
              <a:buClr>
                <a:srgbClr val="835827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Enhance your meeting with a production in the same Teams meeting or Teams webinar.</a:t>
            </a:r>
          </a:p>
          <a:p>
            <a:pPr marL="320673" marR="0" lvl="2" indent="-288924" algn="l" defTabSz="457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1"/>
              </a:spcAft>
              <a:buClr>
                <a:srgbClr val="835827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20673" marR="0" lvl="1" indent="-288924" algn="l" defTabSz="457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1"/>
              </a:spcAft>
              <a:buClr>
                <a:srgbClr val="835827"/>
              </a:buClr>
              <a:buSzTx/>
              <a:buFontTx/>
              <a:buNone/>
              <a:tabLst/>
              <a:defRPr/>
            </a:pPr>
            <a:r>
              <a:rPr kumimoji="0" lang="en-US" sz="1401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"/>
              </a:rPr>
              <a:t>Education</a:t>
            </a:r>
          </a:p>
          <a:p>
            <a:pPr marL="320673" marR="0" lvl="2" indent="-288924" algn="l" defTabSz="457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1"/>
              </a:spcAft>
              <a:buClr>
                <a:srgbClr val="835827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/>
              </a:rPr>
              <a:t>Save a produced version of your  lecture or presentation. Designed following GDPR, where students/Participants stays anonymous.</a:t>
            </a:r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20673" marR="0" lvl="2" indent="-288924" algn="l" defTabSz="457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1"/>
              </a:spcAft>
              <a:buClr>
                <a:srgbClr val="835827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20673" marR="0" lvl="1" indent="-288924" algn="l" defTabSz="457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1"/>
              </a:spcAft>
              <a:buClr>
                <a:srgbClr val="835827"/>
              </a:buClr>
              <a:buSzTx/>
              <a:buFontTx/>
              <a:buNone/>
              <a:tabLst/>
              <a:defRPr/>
            </a:pPr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"/>
            </a:endParaRP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0F705B41-7222-4B8B-FDB7-D637E09F0359}"/>
              </a:ext>
            </a:extLst>
          </p:cNvPr>
          <p:cNvCxnSpPr>
            <a:cxnSpLocks/>
          </p:cNvCxnSpPr>
          <p:nvPr/>
        </p:nvCxnSpPr>
        <p:spPr>
          <a:xfrm>
            <a:off x="3687700" y="5357475"/>
            <a:ext cx="481439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innehåll 3">
            <a:extLst>
              <a:ext uri="{FF2B5EF4-FFF2-40B4-BE49-F238E27FC236}">
                <a16:creationId xmlns:a16="http://schemas.microsoft.com/office/drawing/2014/main" id="{BD89E14A-D899-32AA-01B9-4ACAD4A42B7E}"/>
              </a:ext>
            </a:extLst>
          </p:cNvPr>
          <p:cNvSpPr txBox="1">
            <a:spLocks/>
          </p:cNvSpPr>
          <p:nvPr/>
        </p:nvSpPr>
        <p:spPr>
          <a:xfrm>
            <a:off x="8983601" y="3852382"/>
            <a:ext cx="4812939" cy="1072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lIns="144000" tIns="252000" rIns="144000" bIns="45720" rtlCol="0" anchor="t">
            <a:noAutofit/>
          </a:bodyPr>
          <a:lstStyle>
            <a:lvl1pPr marL="0" indent="0" algn="l" defTabSz="1341150" rtl="0" eaLnBrk="1" latinLnBrk="0" hangingPunct="1">
              <a:lnSpc>
                <a:spcPct val="90000"/>
              </a:lnSpc>
              <a:spcBef>
                <a:spcPts val="1467"/>
              </a:spcBef>
              <a:buClr>
                <a:schemeClr val="bg1"/>
              </a:buClr>
              <a:buSzPct val="110000"/>
              <a:buFontTx/>
              <a:buNone/>
              <a:defRPr sz="2347" b="0" i="0" kern="1200" baseline="0">
                <a:solidFill>
                  <a:schemeClr val="tx2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586753" indent="-332960" algn="l" defTabSz="1341150" rtl="0" eaLnBrk="1" latinLnBrk="0" hangingPunct="1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22041" indent="-335288" algn="l" defTabSz="1341150" rtl="0" eaLnBrk="1" latinLnBrk="0" hangingPunct="1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41031" indent="-335288" algn="l" defTabSz="1341150" rtl="0" eaLnBrk="1" latinLnBrk="0" hangingPunct="1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73989" indent="-332960" algn="l" defTabSz="1341150" rtl="0" eaLnBrk="1" latinLnBrk="0" hangingPunct="1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68816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873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2931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99890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41145" rtl="0" eaLnBrk="1" fontAlgn="auto" latinLnBrk="0" hangingPunct="1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FFFFFF"/>
              </a:buClr>
              <a:buSzPct val="110000"/>
              <a:buFontTx/>
              <a:buNone/>
              <a:tabLst/>
              <a:defRPr/>
            </a:pPr>
            <a:r>
              <a:rPr kumimoji="0" lang="en-US" sz="2001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Broadcast live to any destination</a:t>
            </a:r>
          </a:p>
        </p:txBody>
      </p:sp>
      <p:sp>
        <p:nvSpPr>
          <p:cNvPr id="19" name="Platshållare för innehåll 3">
            <a:extLst>
              <a:ext uri="{FF2B5EF4-FFF2-40B4-BE49-F238E27FC236}">
                <a16:creationId xmlns:a16="http://schemas.microsoft.com/office/drawing/2014/main" id="{A7F86E56-CAE7-E278-20EC-659315E322D8}"/>
              </a:ext>
            </a:extLst>
          </p:cNvPr>
          <p:cNvSpPr txBox="1">
            <a:spLocks/>
          </p:cNvSpPr>
          <p:nvPr/>
        </p:nvSpPr>
        <p:spPr>
          <a:xfrm>
            <a:off x="8983606" y="4576280"/>
            <a:ext cx="4814392" cy="5498636"/>
          </a:xfrm>
          <a:prstGeom prst="rect">
            <a:avLst/>
          </a:prstGeom>
          <a:solidFill>
            <a:schemeClr val="bg1"/>
          </a:solidFill>
        </p:spPr>
        <p:txBody>
          <a:bodyPr vert="horz" lIns="144000" tIns="252000" rIns="144000" bIns="45720" rtlCol="0">
            <a:noAutofit/>
          </a:bodyPr>
          <a:lstStyle>
            <a:lvl1pPr marL="0" indent="0" algn="l" defTabSz="1341150" rtl="0" eaLnBrk="1" latinLnBrk="0" hangingPunct="1">
              <a:lnSpc>
                <a:spcPct val="90000"/>
              </a:lnSpc>
              <a:spcBef>
                <a:spcPts val="1467"/>
              </a:spcBef>
              <a:buClr>
                <a:schemeClr val="bg1"/>
              </a:buClr>
              <a:buSzPct val="110000"/>
              <a:buFontTx/>
              <a:buNone/>
              <a:defRPr sz="2347" b="0" i="0" kern="1200" baseline="0">
                <a:solidFill>
                  <a:schemeClr val="tx2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586753" indent="-332960" algn="l" defTabSz="1341150" rtl="0" eaLnBrk="1" latinLnBrk="0" hangingPunct="1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22041" indent="-335288" algn="l" defTabSz="1341150" rtl="0" eaLnBrk="1" latinLnBrk="0" hangingPunct="1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41031" indent="-335288" algn="l" defTabSz="1341150" rtl="0" eaLnBrk="1" latinLnBrk="0" hangingPunct="1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73989" indent="-332960" algn="l" defTabSz="1341150" rtl="0" eaLnBrk="1" latinLnBrk="0" hangingPunct="1">
              <a:lnSpc>
                <a:spcPts val="2347"/>
              </a:lnSpc>
              <a:spcBef>
                <a:spcPts val="0"/>
              </a:spcBef>
              <a:spcAft>
                <a:spcPts val="880"/>
              </a:spcAft>
              <a:buClr>
                <a:schemeClr val="tx2"/>
              </a:buClr>
              <a:buSzPct val="110000"/>
              <a:buFont typeface="Wingdings" pitchFamily="2" charset="2"/>
              <a:buChar char="§"/>
              <a:tabLst/>
              <a:defRPr sz="2053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68816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873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2931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99890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41145" rtl="0" eaLnBrk="1" fontAlgn="auto" latinLnBrk="0" hangingPunct="1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FFFFFF"/>
              </a:buClr>
              <a:buSzPct val="110000"/>
              <a:buFontTx/>
              <a:buNone/>
              <a:tabLst/>
              <a:defRPr/>
            </a:pPr>
            <a:r>
              <a:rPr kumimoji="0" lang="en-US" sz="2001" b="0" i="0" u="none" strike="noStrike" kern="1200" cap="none" spc="0" normalizeH="0" baseline="0" noProof="0">
                <a:ln>
                  <a:noFill/>
                </a:ln>
                <a:solidFill>
                  <a:srgbClr val="3D4C40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</a:rPr>
              <a:t>AI PRODUCER BROADCAST</a:t>
            </a:r>
          </a:p>
        </p:txBody>
      </p:sp>
      <p:sp>
        <p:nvSpPr>
          <p:cNvPr id="21" name="textruta 54">
            <a:extLst>
              <a:ext uri="{FF2B5EF4-FFF2-40B4-BE49-F238E27FC236}">
                <a16:creationId xmlns:a16="http://schemas.microsoft.com/office/drawing/2014/main" id="{5694F9C6-C873-D92A-E8C3-41806AEC3A67}"/>
              </a:ext>
            </a:extLst>
          </p:cNvPr>
          <p:cNvSpPr txBox="1"/>
          <p:nvPr/>
        </p:nvSpPr>
        <p:spPr>
          <a:xfrm>
            <a:off x="9093690" y="5550858"/>
            <a:ext cx="4454831" cy="4524059"/>
          </a:xfrm>
          <a:prstGeom prst="rect">
            <a:avLst/>
          </a:prstGeom>
          <a:noFill/>
        </p:spPr>
        <p:txBody>
          <a:bodyPr wrap="square" lIns="91441" tIns="45720" rIns="91441" bIns="45720" rtlCol="0" anchor="t">
            <a:spAutoFit/>
          </a:bodyPr>
          <a:lstStyle/>
          <a:p>
            <a:pPr marL="0" marR="0" lvl="0" indent="0" algn="l" defTabSz="457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1"/>
              </a:spcAft>
              <a:buClr>
                <a:srgbClr val="3D4C40"/>
              </a:buClr>
              <a:buSzTx/>
              <a:buFontTx/>
              <a:buNone/>
              <a:tabLst/>
              <a:defRPr/>
            </a:pPr>
            <a:r>
              <a:rPr kumimoji="0" lang="en-US" sz="1401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Live Broadcast</a:t>
            </a:r>
          </a:p>
          <a:p>
            <a:pPr marL="285748" marR="0" lvl="0" indent="-285748" algn="l" defTabSz="457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1"/>
              </a:spcAft>
              <a:buClr>
                <a:srgbClr val="3D4C4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Easily broadcast your Webinars, Live Events, Town Hall meetings etc. Fully automated, with a few clicks from inside Microsoft Teams.</a:t>
            </a:r>
          </a:p>
          <a:p>
            <a:pPr marL="285748" marR="0" lvl="0" indent="-285748" algn="l" defTabSz="457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1"/>
              </a:spcAft>
              <a:buClr>
                <a:srgbClr val="3D4C4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"/>
              </a:rPr>
              <a:t>Use preset Production formats branded with your logo, backgrounds and name overlays.</a:t>
            </a:r>
          </a:p>
          <a:p>
            <a:pPr marL="285748" marR="0" lvl="0" indent="-285748" algn="l" defTabSz="457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1"/>
              </a:spcAft>
              <a:buClr>
                <a:srgbClr val="3D4C4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"/>
              </a:rPr>
              <a:t>Send to multiple destinations, such as Teams meetings or webinars, Teams Live Event, LinkedIn or any other destination. </a:t>
            </a:r>
          </a:p>
          <a:p>
            <a:pPr marL="0" marR="0" lvl="0" indent="0" algn="l" defTabSz="457197" rtl="0" eaLnBrk="1" fontAlgn="auto" latinLnBrk="0" hangingPunct="1">
              <a:lnSpc>
                <a:spcPts val="799"/>
              </a:lnSpc>
              <a:spcBef>
                <a:spcPts val="0"/>
              </a:spcBef>
              <a:spcAft>
                <a:spcPts val="0"/>
              </a:spcAft>
              <a:buClr>
                <a:srgbClr val="3D4C40"/>
              </a:buClr>
              <a:buSzTx/>
              <a:buFontTx/>
              <a:buNone/>
              <a:tabLst/>
              <a:defRPr/>
            </a:pPr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"/>
            </a:endParaRPr>
          </a:p>
          <a:p>
            <a:pPr marL="320673" marR="0" lvl="1" indent="-288924" algn="l" defTabSz="457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1"/>
              </a:spcAft>
              <a:buClr>
                <a:srgbClr val="612041"/>
              </a:buClr>
              <a:buSzTx/>
              <a:buFontTx/>
              <a:buNone/>
              <a:tabLst/>
              <a:defRPr/>
            </a:pPr>
            <a:r>
              <a:rPr kumimoji="0" lang="en-US" sz="1401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Pre-Production</a:t>
            </a:r>
          </a:p>
          <a:p>
            <a:pPr marL="285748" marR="0" lvl="1" indent="-285748" algn="l" defTabSz="457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1"/>
              </a:spcAft>
              <a:buClr>
                <a:srgbClr val="3D4C4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"/>
              </a:rPr>
              <a:t>Create your own pre-produced videos.</a:t>
            </a:r>
          </a:p>
          <a:p>
            <a:pPr marL="0" marR="0" lvl="0" indent="0" algn="l" defTabSz="457197" rtl="0" eaLnBrk="1" fontAlgn="auto" latinLnBrk="0" hangingPunct="1">
              <a:lnSpc>
                <a:spcPts val="799"/>
              </a:lnSpc>
              <a:spcBef>
                <a:spcPts val="0"/>
              </a:spcBef>
              <a:spcAft>
                <a:spcPts val="0"/>
              </a:spcAft>
              <a:buClr>
                <a:srgbClr val="3D4C40"/>
              </a:buClr>
              <a:buSzTx/>
              <a:buFontTx/>
              <a:buNone/>
              <a:tabLst/>
              <a:defRPr/>
            </a:pPr>
            <a:endParaRPr kumimoji="0" lang="en-US" sz="1401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"/>
            </a:endParaRPr>
          </a:p>
          <a:p>
            <a:pPr marL="320673" marR="0" lvl="1" indent="-288924" algn="l" defTabSz="457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1"/>
              </a:spcAft>
              <a:buClr>
                <a:srgbClr val="612041"/>
              </a:buClr>
              <a:buSzTx/>
              <a:buFontTx/>
              <a:buNone/>
              <a:tabLst/>
              <a:defRPr/>
            </a:pPr>
            <a:r>
              <a:rPr kumimoji="0" lang="en-US" sz="1401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"/>
              </a:rPr>
              <a:t>Production in the cloud</a:t>
            </a:r>
          </a:p>
          <a:p>
            <a:pPr marL="285748" marR="0" lvl="1" indent="-285748" algn="l" defTabSz="457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1"/>
              </a:spcAft>
              <a:buClr>
                <a:srgbClr val="3D4C4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"/>
              </a:rPr>
              <a:t>AI Producer is your producer – or you take control in Manual Mode.</a:t>
            </a:r>
          </a:p>
          <a:p>
            <a:pPr marL="285748" marR="0" lvl="1" indent="-285748" algn="l" defTabSz="457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1"/>
              </a:spcAft>
              <a:buClr>
                <a:srgbClr val="3D4C4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"/>
              </a:rPr>
              <a:t>Advanced features such as, Q&amp;A, Rundown, Custom Layouts, Additional Cameras and Advanced Overlays.</a:t>
            </a:r>
          </a:p>
          <a:p>
            <a:pPr marL="285748" marR="0" lvl="1" indent="-285748" algn="l" defTabSz="4571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1"/>
              </a:spcAft>
              <a:buClr>
                <a:srgbClr val="3D4C4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1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Helvetica"/>
              </a:rPr>
              <a:t>Easy; no extra hardware or staff needed.</a:t>
            </a:r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DD62F551-61CF-BA03-CC63-11181B123764}"/>
              </a:ext>
            </a:extLst>
          </p:cNvPr>
          <p:cNvCxnSpPr>
            <a:cxnSpLocks/>
          </p:cNvCxnSpPr>
          <p:nvPr/>
        </p:nvCxnSpPr>
        <p:spPr>
          <a:xfrm>
            <a:off x="8983600" y="5357475"/>
            <a:ext cx="4814392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3756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utomhus, byggnad, himmel, stad&#10;&#10;Automatiskt genererad beskrivning">
            <a:extLst>
              <a:ext uri="{FF2B5EF4-FFF2-40B4-BE49-F238E27FC236}">
                <a16:creationId xmlns:a16="http://schemas.microsoft.com/office/drawing/2014/main" id="{F10319D4-E729-0E4E-8BF4-7C3AA80F1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0" b="10573"/>
          <a:stretch/>
        </p:blipFill>
        <p:spPr>
          <a:xfrm>
            <a:off x="0" y="0"/>
            <a:ext cx="17881600" cy="10058400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451F5177-582E-9E4F-BFA9-3232A7B6C87C}"/>
              </a:ext>
            </a:extLst>
          </p:cNvPr>
          <p:cNvSpPr/>
          <p:nvPr/>
        </p:nvSpPr>
        <p:spPr>
          <a:xfrm>
            <a:off x="0" y="0"/>
            <a:ext cx="17881600" cy="5029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>
              <a:solidFill>
                <a:srgbClr val="44657D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FD943F6-3884-D149-AA77-7BFC34ECC32E}"/>
              </a:ext>
            </a:extLst>
          </p:cNvPr>
          <p:cNvSpPr txBox="1">
            <a:spLocks/>
          </p:cNvSpPr>
          <p:nvPr/>
        </p:nvSpPr>
        <p:spPr>
          <a:xfrm>
            <a:off x="4221955" y="923273"/>
            <a:ext cx="10074337" cy="71354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134116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2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bg1"/>
                </a:solidFill>
              </a:rPr>
              <a:t>AI Producer </a:t>
            </a:r>
            <a:r>
              <a:rPr lang="en-US" sz="4000" b="0" i="1">
                <a:solidFill>
                  <a:schemeClr val="bg1"/>
                </a:solidFill>
                <a:latin typeface="+mn-lt"/>
              </a:rPr>
              <a:t>by</a:t>
            </a:r>
            <a:r>
              <a:rPr lang="en-US" sz="4000" b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4000" b="0" err="1">
                <a:solidFill>
                  <a:schemeClr val="bg1"/>
                </a:solidFill>
                <a:latin typeface="+mn-lt"/>
              </a:rPr>
              <a:t>LiveArena</a:t>
            </a:r>
            <a:r>
              <a:rPr lang="en-US" sz="4000" b="0">
                <a:solidFill>
                  <a:schemeClr val="bg1"/>
                </a:solidFill>
                <a:latin typeface="+mn-lt"/>
              </a:rPr>
              <a:t> Technologies</a:t>
            </a:r>
            <a:endParaRPr lang="en-US" sz="40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EEA093D0-7C07-F541-AAC5-655109C6CC15}"/>
              </a:ext>
            </a:extLst>
          </p:cNvPr>
          <p:cNvSpPr txBox="1">
            <a:spLocks/>
          </p:cNvSpPr>
          <p:nvPr/>
        </p:nvSpPr>
        <p:spPr>
          <a:xfrm>
            <a:off x="4210071" y="1875709"/>
            <a:ext cx="3948660" cy="106573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1341167" rtl="0" eaLnBrk="1" latinLnBrk="0" hangingPunct="1">
              <a:lnSpc>
                <a:spcPct val="100000"/>
              </a:lnSpc>
              <a:spcBef>
                <a:spcPts val="1467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670583" indent="0" algn="l" defTabSz="1341167" rtl="0" eaLnBrk="1" latinLnBrk="0" hangingPunct="1">
              <a:lnSpc>
                <a:spcPct val="100000"/>
              </a:lnSpc>
              <a:spcBef>
                <a:spcPts val="732"/>
              </a:spcBef>
              <a:buFont typeface="Arial" panose="020B0604020202020204" pitchFamily="34" charset="0"/>
              <a:buNone/>
              <a:defRPr sz="1801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1341167" indent="0" algn="l" defTabSz="1341167" rtl="0" eaLnBrk="1" latinLnBrk="0" hangingPunct="1">
              <a:lnSpc>
                <a:spcPct val="100000"/>
              </a:lnSpc>
              <a:spcBef>
                <a:spcPts val="732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2011750" indent="0" algn="l" defTabSz="1341167" rtl="0" eaLnBrk="1" latinLnBrk="0" hangingPunct="1">
              <a:lnSpc>
                <a:spcPct val="100000"/>
              </a:lnSpc>
              <a:spcBef>
                <a:spcPts val="732"/>
              </a:spcBef>
              <a:buFont typeface="Arial" panose="020B0604020202020204" pitchFamily="34" charset="0"/>
              <a:buNone/>
              <a:defRPr sz="1401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2682334" indent="0" algn="l" defTabSz="1341167" rtl="0" eaLnBrk="1" latinLnBrk="0" hangingPunct="1">
              <a:lnSpc>
                <a:spcPct val="100000"/>
              </a:lnSpc>
              <a:spcBef>
                <a:spcPts val="732"/>
              </a:spcBef>
              <a:buFont typeface="Arial" panose="020B0604020202020204" pitchFamily="34" charset="0"/>
              <a:buNone/>
              <a:defRPr sz="1401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3688210" indent="-335293" algn="l" defTabSz="1341167" rtl="0" eaLnBrk="1" latinLnBrk="0" hangingPunct="1">
              <a:lnSpc>
                <a:spcPct val="90000"/>
              </a:lnSpc>
              <a:spcBef>
                <a:spcPts val="732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8794" indent="-335293" algn="l" defTabSz="1341167" rtl="0" eaLnBrk="1" latinLnBrk="0" hangingPunct="1">
              <a:lnSpc>
                <a:spcPct val="90000"/>
              </a:lnSpc>
              <a:spcBef>
                <a:spcPts val="732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29377" indent="-335293" algn="l" defTabSz="1341167" rtl="0" eaLnBrk="1" latinLnBrk="0" hangingPunct="1">
              <a:lnSpc>
                <a:spcPct val="90000"/>
              </a:lnSpc>
              <a:spcBef>
                <a:spcPts val="732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99961" indent="-335293" algn="l" defTabSz="1341167" rtl="0" eaLnBrk="1" latinLnBrk="0" hangingPunct="1">
              <a:lnSpc>
                <a:spcPct val="90000"/>
              </a:lnSpc>
              <a:spcBef>
                <a:spcPts val="732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Helvetic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www.livearena.com</a:t>
            </a:r>
            <a:endParaRPr lang="en-US" sz="2000" dirty="0">
              <a:solidFill>
                <a:schemeClr val="bg1"/>
              </a:solidFill>
              <a:latin typeface="+mn-lt"/>
              <a:cs typeface="Helvetica"/>
            </a:endParaRPr>
          </a:p>
          <a:p>
            <a:r>
              <a:rPr lang="en-US" sz="2000" dirty="0">
                <a:solidFill>
                  <a:schemeClr val="bg1"/>
                </a:solidFill>
                <a:latin typeface="+mn-lt"/>
                <a:cs typeface="Helvetic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sales@livearena.com</a:t>
            </a:r>
            <a:endParaRPr lang="en-US" sz="2000" dirty="0">
              <a:solidFill>
                <a:schemeClr val="bg1"/>
              </a:solidFill>
              <a:latin typeface="+mn-lt"/>
              <a:cs typeface="Helvetica"/>
            </a:endParaRPr>
          </a:p>
        </p:txBody>
      </p:sp>
      <p:sp>
        <p:nvSpPr>
          <p:cNvPr id="8" name="textruta 1">
            <a:extLst>
              <a:ext uri="{FF2B5EF4-FFF2-40B4-BE49-F238E27FC236}">
                <a16:creationId xmlns:a16="http://schemas.microsoft.com/office/drawing/2014/main" id="{F94CEDE0-878F-42FB-9267-41B5880B8340}"/>
              </a:ext>
            </a:extLst>
          </p:cNvPr>
          <p:cNvSpPr txBox="1"/>
          <p:nvPr/>
        </p:nvSpPr>
        <p:spPr>
          <a:xfrm>
            <a:off x="5381218" y="10554020"/>
            <a:ext cx="905882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err="1">
                <a:latin typeface="Helvetica"/>
                <a:cs typeface="Helvetica"/>
              </a:rPr>
              <a:t>Aquire</a:t>
            </a:r>
            <a:r>
              <a:rPr lang="sv-SE" sz="2400">
                <a:latin typeface="Helvetica"/>
                <a:cs typeface="Helvetica"/>
              </a:rPr>
              <a:t> and access via Microsoft </a:t>
            </a:r>
            <a:r>
              <a:rPr lang="sv-SE" sz="2400" err="1">
                <a:latin typeface="Helvetica"/>
                <a:cs typeface="Helvetica"/>
              </a:rPr>
              <a:t>Azure</a:t>
            </a:r>
            <a:r>
              <a:rPr lang="sv-SE" sz="2400">
                <a:latin typeface="Helvetica"/>
                <a:cs typeface="Helvetica"/>
              </a:rPr>
              <a:t> and Microsoft </a:t>
            </a:r>
            <a:r>
              <a:rPr lang="sv-SE" sz="2400" err="1">
                <a:latin typeface="Helvetica"/>
                <a:cs typeface="Helvetica"/>
              </a:rPr>
              <a:t>AppSource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1712ED1-F050-D148-8177-DE1D24AD7A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5417" y="3299559"/>
            <a:ext cx="3948661" cy="1261377"/>
          </a:xfrm>
          <a:prstGeom prst="rect">
            <a:avLst/>
          </a:prstGeom>
        </p:spPr>
      </p:pic>
      <p:pic>
        <p:nvPicPr>
          <p:cNvPr id="2" name="Bildobjekt 3">
            <a:hlinkClick r:id="rId6"/>
            <a:extLst>
              <a:ext uri="{FF2B5EF4-FFF2-40B4-BE49-F238E27FC236}">
                <a16:creationId xmlns:a16="http://schemas.microsoft.com/office/drawing/2014/main" id="{87330934-317B-4927-829D-322F837519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4308" y="1991747"/>
            <a:ext cx="1835151" cy="799270"/>
          </a:xfrm>
          <a:prstGeom prst="rect">
            <a:avLst/>
          </a:prstGeom>
        </p:spPr>
      </p:pic>
      <p:pic>
        <p:nvPicPr>
          <p:cNvPr id="4" name="Bildobjekt 4" descr="En bild som visar text&#10;&#10;Automatiskt genererad beskrivning">
            <a:hlinkClick r:id="rId8"/>
            <a:extLst>
              <a:ext uri="{FF2B5EF4-FFF2-40B4-BE49-F238E27FC236}">
                <a16:creationId xmlns:a16="http://schemas.microsoft.com/office/drawing/2014/main" id="{2A01504D-4AA9-4CA5-B866-1D660934D4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36149" y="1994908"/>
            <a:ext cx="2184400" cy="804056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CCA0F835-7248-7246-BEE9-2334F32BFAF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77554" y="9440515"/>
            <a:ext cx="3089366" cy="23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51173"/>
      </p:ext>
    </p:extLst>
  </p:cSld>
  <p:clrMapOvr>
    <a:masterClrMapping/>
  </p:clrMapOvr>
</p:sld>
</file>

<file path=ppt/theme/theme1.xml><?xml version="1.0" encoding="utf-8"?>
<a:theme xmlns:a="http://schemas.openxmlformats.org/drawingml/2006/main" name="AI Producer Theme">
  <a:themeElements>
    <a:clrScheme name="Egen 17">
      <a:dk1>
        <a:srgbClr val="000000"/>
      </a:dk1>
      <a:lt1>
        <a:srgbClr val="FFFFFF"/>
      </a:lt1>
      <a:dk2>
        <a:srgbClr val="004650"/>
      </a:dk2>
      <a:lt2>
        <a:srgbClr val="28929C"/>
      </a:lt2>
      <a:accent1>
        <a:srgbClr val="632340"/>
      </a:accent1>
      <a:accent2>
        <a:srgbClr val="3C4D40"/>
      </a:accent2>
      <a:accent3>
        <a:srgbClr val="835927"/>
      </a:accent3>
      <a:accent4>
        <a:srgbClr val="009D1A"/>
      </a:accent4>
      <a:accent5>
        <a:srgbClr val="96DAEA"/>
      </a:accent5>
      <a:accent6>
        <a:srgbClr val="6D279E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2182" b="0" i="0" kern="1200" dirty="0" smtClean="0">
            <a:solidFill>
              <a:schemeClr val="tx2"/>
            </a:solidFill>
            <a:latin typeface="Helvetica Light"/>
            <a:ea typeface="+mn-ea"/>
            <a:cs typeface="Calibri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I Producer Pricing Aug 14" id="{C2406932-7C90-7F4A-BAD5-084A35B0FCA2}" vid="{39F84C82-C6B9-6F4F-BA62-29512388213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b208210-2e2a-4357-b280-ba4331fe2488">
      <UserInfo>
        <DisplayName>Angus Dorrington</DisplayName>
        <AccountId>29</AccountId>
        <AccountType/>
      </UserInfo>
      <UserInfo>
        <DisplayName>Lars Erlman</DisplayName>
        <AccountId>9</AccountId>
        <AccountType/>
      </UserInfo>
      <UserInfo>
        <DisplayName>Daniel Cedercrona</DisplayName>
        <AccountId>28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C02E0CDA764CB4AAED741C1F6709D8E" ma:contentTypeVersion="12" ma:contentTypeDescription="Skapa ett nytt dokument." ma:contentTypeScope="" ma:versionID="651a49938fa4de02a699f28a52d46b1b">
  <xsd:schema xmlns:xsd="http://www.w3.org/2001/XMLSchema" xmlns:xs="http://www.w3.org/2001/XMLSchema" xmlns:p="http://schemas.microsoft.com/office/2006/metadata/properties" xmlns:ns2="6bafac8f-1f53-4fa5-b204-3ebd53190e95" xmlns:ns3="db208210-2e2a-4357-b280-ba4331fe2488" targetNamespace="http://schemas.microsoft.com/office/2006/metadata/properties" ma:root="true" ma:fieldsID="c5af2a494099f3bfd61c5dc733be1f75" ns2:_="" ns3:_="">
    <xsd:import namespace="6bafac8f-1f53-4fa5-b204-3ebd53190e95"/>
    <xsd:import namespace="db208210-2e2a-4357-b280-ba4331fe24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afac8f-1f53-4fa5-b204-3ebd53190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208210-2e2a-4357-b280-ba4331fe248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FDC5F5-3665-49CA-850E-D0A094065C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413775-34E8-4CFE-A0F9-ED66D3F951B6}">
  <ds:schemaRefs>
    <ds:schemaRef ds:uri="http://schemas.microsoft.com/office/2006/documentManagement/types"/>
    <ds:schemaRef ds:uri="http://schemas.microsoft.com/office/2006/metadata/properties"/>
    <ds:schemaRef ds:uri="6bafac8f-1f53-4fa5-b204-3ebd53190e95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db208210-2e2a-4357-b280-ba4331fe2488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EB72637-5A00-4D9C-93DF-E34E0186E1CC}">
  <ds:schemaRefs>
    <ds:schemaRef ds:uri="6bafac8f-1f53-4fa5-b204-3ebd53190e95"/>
    <ds:schemaRef ds:uri="db208210-2e2a-4357-b280-ba4331fe24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1002</Words>
  <Application>Microsoft Macintosh PowerPoint</Application>
  <PresentationFormat>Anpassad</PresentationFormat>
  <Paragraphs>116</Paragraphs>
  <Slides>9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Helvetica</vt:lpstr>
      <vt:lpstr>Montserrat</vt:lpstr>
      <vt:lpstr>Wingdings</vt:lpstr>
      <vt:lpstr>AI Producer Theme</vt:lpstr>
      <vt:lpstr>PowerPoint-presentation</vt:lpstr>
      <vt:lpstr>Engaging and sharing information using video, has never been more important.</vt:lpstr>
      <vt:lpstr>AI Producer for Microsoft Teams </vt:lpstr>
      <vt:lpstr>AI Producer Meeting Enhance your Teams meeting’s experience</vt:lpstr>
      <vt:lpstr>AI Producer Broadcast  Broadcast live to any destination</vt:lpstr>
      <vt:lpstr>Automated production</vt:lpstr>
      <vt:lpstr>AI Producer – Solution Overview SaaS or Managed Application </vt:lpstr>
      <vt:lpstr>AI Producer – Use cases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Lars Erlman</dc:creator>
  <cp:keywords/>
  <dc:description/>
  <cp:lastModifiedBy>Jonas Edenvik</cp:lastModifiedBy>
  <cp:revision>17</cp:revision>
  <cp:lastPrinted>2022-05-26T16:39:52Z</cp:lastPrinted>
  <dcterms:created xsi:type="dcterms:W3CDTF">2022-08-15T06:12:26Z</dcterms:created>
  <dcterms:modified xsi:type="dcterms:W3CDTF">2023-02-14T04:05:30Z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0x0101001C02E0CDA764CB4AAED741C1F6709D8E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v-jbeach@microsoft.com</vt:lpwstr>
  </property>
  <property fmtid="{D5CDD505-2E9C-101B-9397-08002B2CF9AE}" pid="6" name="MSIP_Label_f42aa342-8706-4288-bd11-ebb85995028c_SetDate">
    <vt:lpwstr>2019-01-08T21:12:17.2235781Z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